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59" r:id="rId5"/>
    <p:sldId id="260" r:id="rId6"/>
    <p:sldId id="261" r:id="rId7"/>
    <p:sldId id="297" r:id="rId8"/>
    <p:sldId id="265" r:id="rId9"/>
    <p:sldId id="298" r:id="rId10"/>
    <p:sldId id="268" r:id="rId11"/>
    <p:sldId id="269" r:id="rId12"/>
    <p:sldId id="270" r:id="rId13"/>
    <p:sldId id="271" r:id="rId14"/>
    <p:sldId id="272" r:id="rId15"/>
    <p:sldId id="274"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9" r:id="rId40"/>
    <p:sldId id="300" r:id="rId41"/>
    <p:sldId id="301" r:id="rId4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7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3">
        <a:schemeClr val="bg1"/>
      </p:bgRef>
    </p:bg>
    <p:spTree>
      <p:nvGrpSpPr>
        <p:cNvPr id="1" name=""/>
        <p:cNvGrpSpPr/>
        <p:nvPr/>
      </p:nvGrpSpPr>
      <p:grpSpPr>
        <a:xfrm>
          <a:off x="0" y="0"/>
          <a:ext cx="0" cy="0"/>
          <a:chOff x="0" y="0"/>
          <a:chExt cx="0" cy="0"/>
        </a:xfrm>
      </p:grpSpPr>
      <p:sp>
        <p:nvSpPr>
          <p:cNvPr id="12" name="Prostokąt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Prostokąt zaokrąglony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Podtytuł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28" name="Symbol zastępczy daty 27"/>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lIns="0" tIns="0" rIns="0" bIns="0">
            <a:noAutofit/>
          </a:bodyPr>
          <a:lstStyle>
            <a:lvl1pPr>
              <a:defRPr sz="1400">
                <a:solidFill>
                  <a:srgbClr val="FFFFFF"/>
                </a:solidFill>
              </a:defRPr>
            </a:lvl1pPr>
          </a:lstStyle>
          <a:p>
            <a:fld id="{589B7C76-EFF2-4CD8-A475-4750F11B4BC6}" type="slidenum">
              <a:rPr lang="pl-PL" smtClean="0"/>
              <a:pPr/>
              <a:t>‹#›</a:t>
            </a:fld>
            <a:endParaRPr lang="pl-PL"/>
          </a:p>
        </p:txBody>
      </p:sp>
      <p:sp>
        <p:nvSpPr>
          <p:cNvPr id="7" name="Prostokąt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ytuł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pl-PL" smtClean="0"/>
              <a:t>Kliknij, aby edytować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41"/>
            <a:ext cx="201168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914400" y="274640"/>
            <a:ext cx="55626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4" name="Symbol zastępczy daty 3"/>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
        <p:nvSpPr>
          <p:cNvPr id="8" name="Symbol zastępczy zawartości 7"/>
          <p:cNvSpPr>
            <a:spLocks noGrp="1"/>
          </p:cNvSpPr>
          <p:nvPr>
            <p:ph sz="quarter" idx="1"/>
          </p:nvPr>
        </p:nvSpPr>
        <p:spPr>
          <a:xfrm>
            <a:off x="914400" y="1447800"/>
            <a:ext cx="7772400" cy="45720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3">
        <a:schemeClr val="bg1"/>
      </p:bgRef>
    </p:bg>
    <p:spTree>
      <p:nvGrpSpPr>
        <p:cNvPr id="1" name=""/>
        <p:cNvGrpSpPr/>
        <p:nvPr/>
      </p:nvGrpSpPr>
      <p:grpSpPr>
        <a:xfrm>
          <a:off x="0" y="0"/>
          <a:ext cx="0" cy="0"/>
          <a:chOff x="0" y="0"/>
          <a:chExt cx="0" cy="0"/>
        </a:xfrm>
      </p:grpSpPr>
      <p:sp>
        <p:nvSpPr>
          <p:cNvPr id="11" name="Prostokąt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Prostokąt zaokrąglony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722313" y="952500"/>
            <a:ext cx="7772400" cy="1362075"/>
          </a:xfrm>
        </p:spPr>
        <p:txBody>
          <a:bodyPr anchor="b" anchorCtr="0"/>
          <a:lstStyle>
            <a:lvl1pPr algn="l">
              <a:buNone/>
              <a:defRPr sz="4000" b="0" cap="none"/>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5" name="Symbol zastępczy stopki 4"/>
          <p:cNvSpPr>
            <a:spLocks noGrp="1"/>
          </p:cNvSpPr>
          <p:nvPr>
            <p:ph type="ftr" sz="quarter" idx="11"/>
          </p:nvPr>
        </p:nvSpPr>
        <p:spPr>
          <a:xfrm>
            <a:off x="800100" y="6172200"/>
            <a:ext cx="4000500" cy="457200"/>
          </a:xfrm>
        </p:spPr>
        <p:txBody>
          <a:bodyPr/>
          <a:lstStyle/>
          <a:p>
            <a:endParaRPr lang="pl-PL"/>
          </a:p>
        </p:txBody>
      </p:sp>
      <p:sp>
        <p:nvSpPr>
          <p:cNvPr id="7" name="Prostokąt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Prostokąt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rostokąt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ymbol zastępczy numeru slajdu 5"/>
          <p:cNvSpPr>
            <a:spLocks noGrp="1"/>
          </p:cNvSpPr>
          <p:nvPr>
            <p:ph type="sldNum" sz="quarter" idx="12"/>
          </p:nvPr>
        </p:nvSpPr>
        <p:spPr>
          <a:xfrm>
            <a:off x="146304" y="6208776"/>
            <a:ext cx="457200" cy="457200"/>
          </a:xfrm>
        </p:spPr>
        <p:txBody>
          <a:bodyPr/>
          <a:lstStyle/>
          <a:p>
            <a:fld id="{589B7C76-EFF2-4CD8-A475-4750F11B4BC6}"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5" name="Symbol zastępczy daty 4"/>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
        <p:nvSpPr>
          <p:cNvPr id="9" name="Symbol zastępczy zawartości 8"/>
          <p:cNvSpPr>
            <a:spLocks noGrp="1"/>
          </p:cNvSpPr>
          <p:nvPr>
            <p:ph sz="quarter" idx="1"/>
          </p:nvPr>
        </p:nvSpPr>
        <p:spPr>
          <a:xfrm>
            <a:off x="914400" y="1447800"/>
            <a:ext cx="3749040" cy="45720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1" name="Symbol zastępczy zawartości 10"/>
          <p:cNvSpPr>
            <a:spLocks noGrp="1"/>
          </p:cNvSpPr>
          <p:nvPr>
            <p:ph sz="quarter" idx="2"/>
          </p:nvPr>
        </p:nvSpPr>
        <p:spPr>
          <a:xfrm>
            <a:off x="4933950" y="1447800"/>
            <a:ext cx="3749040" cy="45720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914400" y="273050"/>
            <a:ext cx="7772400" cy="1143000"/>
          </a:xfrm>
        </p:spPr>
        <p:txBody>
          <a:bodyPr anchor="b" anchorCtr="0"/>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7" name="Symbol zastępczy daty 6"/>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
        <p:nvSpPr>
          <p:cNvPr id="11" name="Symbol zastępczy zawartości 10"/>
          <p:cNvSpPr>
            <a:spLocks noGrp="1"/>
          </p:cNvSpPr>
          <p:nvPr>
            <p:ph sz="half" idx="2"/>
          </p:nvPr>
        </p:nvSpPr>
        <p:spPr>
          <a:xfrm>
            <a:off x="914400" y="2247900"/>
            <a:ext cx="3733800" cy="38862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13" name="Symbol zastępczy zawartości 12"/>
          <p:cNvSpPr>
            <a:spLocks noGrp="1"/>
          </p:cNvSpPr>
          <p:nvPr>
            <p:ph sz="half" idx="4"/>
          </p:nvPr>
        </p:nvSpPr>
        <p:spPr>
          <a:xfrm>
            <a:off x="4953000" y="2247900"/>
            <a:ext cx="3733800" cy="38862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daty 2"/>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8" name="Prostokąt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Prostokąt zaokrąglony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914400" y="273050"/>
            <a:ext cx="7772400" cy="1143000"/>
          </a:xfrm>
        </p:spPr>
        <p:txBody>
          <a:bodyPr anchor="b" anchorCtr="0"/>
          <a:lstStyle>
            <a:lvl1pPr algn="l">
              <a:buNone/>
              <a:defRPr sz="4000" b="0"/>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
        <p:nvSpPr>
          <p:cNvPr id="11" name="Symbol zastępczy zawartości 10"/>
          <p:cNvSpPr>
            <a:spLocks noGrp="1"/>
          </p:cNvSpPr>
          <p:nvPr>
            <p:ph sz="quarter" idx="1"/>
          </p:nvPr>
        </p:nvSpPr>
        <p:spPr>
          <a:xfrm>
            <a:off x="2971800" y="1600200"/>
            <a:ext cx="5715000" cy="4495800"/>
          </a:xfrm>
        </p:spPr>
        <p:txBody>
          <a:bodyPr vert="horz"/>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pl-PL" smtClean="0"/>
              <a:t>Kliknij, aby edytować styl</a:t>
            </a:r>
            <a:endParaRPr kumimoji="0" lang="en-US"/>
          </a:p>
        </p:txBody>
      </p:sp>
      <p:sp>
        <p:nvSpPr>
          <p:cNvPr id="4" name="Symbol zastępczy tekstu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2022-03-15</a:t>
            </a:fld>
            <a:endParaRPr lang="pl-PL"/>
          </a:p>
        </p:txBody>
      </p:sp>
      <p:sp>
        <p:nvSpPr>
          <p:cNvPr id="6" name="Symbol zastępczy stopki 5"/>
          <p:cNvSpPr>
            <a:spLocks noGrp="1"/>
          </p:cNvSpPr>
          <p:nvPr>
            <p:ph type="ftr" sz="quarter" idx="11"/>
          </p:nvPr>
        </p:nvSpPr>
        <p:spPr>
          <a:xfrm>
            <a:off x="914400" y="6172200"/>
            <a:ext cx="3886200" cy="457200"/>
          </a:xfrm>
        </p:spPr>
        <p:txBody>
          <a:bodyPr/>
          <a:lstStyle/>
          <a:p>
            <a:endParaRPr lang="pl-PL"/>
          </a:p>
        </p:txBody>
      </p:sp>
      <p:sp>
        <p:nvSpPr>
          <p:cNvPr id="7" name="Symbol zastępczy numeru slajdu 6"/>
          <p:cNvSpPr>
            <a:spLocks noGrp="1"/>
          </p:cNvSpPr>
          <p:nvPr>
            <p:ph type="sldNum" sz="quarter" idx="12"/>
          </p:nvPr>
        </p:nvSpPr>
        <p:spPr>
          <a:xfrm>
            <a:off x="146304" y="6208776"/>
            <a:ext cx="457200" cy="457200"/>
          </a:xfrm>
        </p:spPr>
        <p:txBody>
          <a:bodyPr/>
          <a:lstStyle/>
          <a:p>
            <a:fld id="{589B7C76-EFF2-4CD8-A475-4750F11B4BC6}" type="slidenum">
              <a:rPr lang="pl-PL" smtClean="0"/>
              <a:pPr/>
              <a:t>‹#›</a:t>
            </a:fld>
            <a:endParaRPr lang="pl-PL"/>
          </a:p>
        </p:txBody>
      </p:sp>
      <p:sp>
        <p:nvSpPr>
          <p:cNvPr id="11" name="Prostokąt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rostokąt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Symbol zastępczy obrazu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pl-PL" smtClean="0"/>
              <a:t>Kliknij ikonę, aby dodać obraz</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rostokąt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Prostokąt zaokrąglony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Symbol zastępczy tytułu 21"/>
          <p:cNvSpPr>
            <a:spLocks noGrp="1"/>
          </p:cNvSpPr>
          <p:nvPr>
            <p:ph type="title"/>
          </p:nvPr>
        </p:nvSpPr>
        <p:spPr>
          <a:xfrm>
            <a:off x="914400" y="274638"/>
            <a:ext cx="7772400" cy="1143000"/>
          </a:xfrm>
          <a:prstGeom prst="rect">
            <a:avLst/>
          </a:prstGeom>
        </p:spPr>
        <p:txBody>
          <a:bodyPr bIns="91440" anchor="b" anchorCtr="0">
            <a:normAutofit/>
          </a:bodyPr>
          <a:lstStyle/>
          <a:p>
            <a:r>
              <a:rPr kumimoji="0" lang="pl-PL" smtClean="0"/>
              <a:t>Kliknij, aby edytować styl</a:t>
            </a:r>
            <a:endParaRPr kumimoji="0" lang="en-US"/>
          </a:p>
        </p:txBody>
      </p:sp>
      <p:sp>
        <p:nvSpPr>
          <p:cNvPr id="13" name="Symbol zastępczy tekstu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4" name="Symbol zastępczy daty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6221E02-25CB-4963-84BC-0813985E7D90}" type="datetimeFigureOut">
              <a:rPr lang="pl-PL" smtClean="0"/>
              <a:pPr/>
              <a:t>2022-03-15</a:t>
            </a:fld>
            <a:endParaRPr lang="pl-PL"/>
          </a:p>
        </p:txBody>
      </p:sp>
      <p:sp>
        <p:nvSpPr>
          <p:cNvPr id="3" name="Symbol zastępczy stopki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pl-PL"/>
          </a:p>
        </p:txBody>
      </p:sp>
      <p:sp>
        <p:nvSpPr>
          <p:cNvPr id="23" name="Symbol zastępczy numeru slajd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pPr algn="ctr">
              <a:lnSpc>
                <a:spcPct val="150000"/>
              </a:lnSpc>
            </a:pPr>
            <a:r>
              <a:rPr lang="pl-PL" sz="3600" dirty="0" smtClean="0"/>
              <a:t>DETEKTYW PAMIĄTEK RODZINNYCH</a:t>
            </a:r>
            <a:endParaRPr lang="pl-PL"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solidFill>
                  <a:schemeClr val="tx1"/>
                </a:solidFill>
              </a:rPr>
              <a:t>Rodzinne pamiątki Klaudii Buk</a:t>
            </a:r>
            <a:endParaRPr lang="pl-PL" dirty="0">
              <a:solidFill>
                <a:schemeClr val="tx1"/>
              </a:solidFill>
            </a:endParaRPr>
          </a:p>
        </p:txBody>
      </p:sp>
      <p:pic>
        <p:nvPicPr>
          <p:cNvPr id="5" name="Symbol zastępczy zawartości 4" descr="pierścień.jpg"/>
          <p:cNvPicPr>
            <a:picLocks noGrp="1" noChangeAspect="1"/>
          </p:cNvPicPr>
          <p:nvPr>
            <p:ph sz="quarter" idx="1"/>
          </p:nvPr>
        </p:nvPicPr>
        <p:blipFill>
          <a:blip r:embed="rId2" cstate="print"/>
          <a:stretch>
            <a:fillRect/>
          </a:stretch>
        </p:blipFill>
        <p:spPr>
          <a:xfrm>
            <a:off x="1074737" y="1932846"/>
            <a:ext cx="3065215" cy="4086953"/>
          </a:xfrm>
        </p:spPr>
      </p:pic>
      <p:sp>
        <p:nvSpPr>
          <p:cNvPr id="4" name="Symbol zastępczy zawartości 3"/>
          <p:cNvSpPr>
            <a:spLocks noGrp="1"/>
          </p:cNvSpPr>
          <p:nvPr>
            <p:ph sz="quarter" idx="2"/>
          </p:nvPr>
        </p:nvSpPr>
        <p:spPr>
          <a:xfrm>
            <a:off x="4572000" y="1447800"/>
            <a:ext cx="4110990" cy="4572000"/>
          </a:xfrm>
        </p:spPr>
        <p:txBody>
          <a:bodyPr>
            <a:normAutofit fontScale="92500"/>
          </a:bodyPr>
          <a:lstStyle/>
          <a:p>
            <a:pPr marL="0" indent="0" algn="ctr">
              <a:lnSpc>
                <a:spcPct val="150000"/>
              </a:lnSpc>
              <a:buNone/>
            </a:pPr>
            <a:r>
              <a:rPr lang="pl-PL" dirty="0" smtClean="0"/>
              <a:t>Najstarszą rzeczą </a:t>
            </a:r>
          </a:p>
          <a:p>
            <a:pPr marL="0" indent="0" algn="ctr">
              <a:lnSpc>
                <a:spcPct val="150000"/>
              </a:lnSpc>
              <a:buNone/>
            </a:pPr>
            <a:r>
              <a:rPr lang="pl-PL" dirty="0" smtClean="0"/>
              <a:t>w domu Klaudii jest ten przepiękny pierścień, przekazywany </a:t>
            </a:r>
            <a:endParaRPr lang="pl-PL" dirty="0"/>
          </a:p>
          <a:p>
            <a:pPr marL="0" indent="0" algn="ctr">
              <a:lnSpc>
                <a:spcPct val="150000"/>
              </a:lnSpc>
              <a:buNone/>
            </a:pPr>
            <a:r>
              <a:rPr lang="pl-PL" dirty="0" smtClean="0"/>
              <a:t> z pokolenia na pokolenie kolejnym kobietom</a:t>
            </a:r>
          </a:p>
          <a:p>
            <a:pPr marL="0" indent="0" algn="ctr">
              <a:lnSpc>
                <a:spcPct val="150000"/>
              </a:lnSpc>
              <a:buNone/>
            </a:pPr>
            <a:r>
              <a:rPr lang="pl-PL" dirty="0" smtClean="0"/>
              <a:t> już od pięciu pokoleń.</a:t>
            </a:r>
            <a:endParaRPr lang="pl-P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pPr algn="ctr"/>
            <a:r>
              <a:rPr lang="pl-PL" dirty="0" smtClean="0">
                <a:solidFill>
                  <a:schemeClr val="tx1"/>
                </a:solidFill>
              </a:rPr>
              <a:t>Pismo Święte z 1925r.</a:t>
            </a:r>
            <a:endParaRPr lang="pl-PL" dirty="0">
              <a:solidFill>
                <a:schemeClr val="tx1"/>
              </a:solidFill>
            </a:endParaRPr>
          </a:p>
        </p:txBody>
      </p:sp>
      <p:sp>
        <p:nvSpPr>
          <p:cNvPr id="6" name="Symbol zastępczy zawartości 5"/>
          <p:cNvSpPr>
            <a:spLocks noGrp="1"/>
          </p:cNvSpPr>
          <p:nvPr>
            <p:ph sz="quarter" idx="1"/>
          </p:nvPr>
        </p:nvSpPr>
        <p:spPr/>
        <p:txBody>
          <a:bodyPr/>
          <a:lstStyle/>
          <a:p>
            <a:pPr marL="0" indent="0">
              <a:buNone/>
            </a:pPr>
            <a:endParaRPr lang="pl-PL" dirty="0"/>
          </a:p>
        </p:txBody>
      </p:sp>
      <p:pic>
        <p:nvPicPr>
          <p:cNvPr id="1026" name="Picture 2" descr="C:\Users\Dorota\Desktop\ps 3.jpg"/>
          <p:cNvPicPr>
            <a:picLocks noChangeAspect="1" noChangeArrowheads="1"/>
          </p:cNvPicPr>
          <p:nvPr/>
        </p:nvPicPr>
        <p:blipFill>
          <a:blip r:embed="rId2" cstate="print"/>
          <a:srcRect/>
          <a:stretch>
            <a:fillRect/>
          </a:stretch>
        </p:blipFill>
        <p:spPr bwMode="auto">
          <a:xfrm>
            <a:off x="467544" y="4365104"/>
            <a:ext cx="3522290" cy="1981288"/>
          </a:xfrm>
          <a:prstGeom prst="rect">
            <a:avLst/>
          </a:prstGeom>
          <a:noFill/>
        </p:spPr>
      </p:pic>
      <p:pic>
        <p:nvPicPr>
          <p:cNvPr id="1027" name="Picture 3" descr="C:\Users\Dorota\Desktop\ps 1.jpg"/>
          <p:cNvPicPr>
            <a:picLocks noChangeAspect="1" noChangeArrowheads="1"/>
          </p:cNvPicPr>
          <p:nvPr/>
        </p:nvPicPr>
        <p:blipFill>
          <a:blip r:embed="rId3" cstate="print"/>
          <a:srcRect/>
          <a:stretch>
            <a:fillRect/>
          </a:stretch>
        </p:blipFill>
        <p:spPr bwMode="auto">
          <a:xfrm>
            <a:off x="6660232" y="3140968"/>
            <a:ext cx="2147876" cy="3124530"/>
          </a:xfrm>
          <a:prstGeom prst="rect">
            <a:avLst/>
          </a:prstGeom>
          <a:noFill/>
        </p:spPr>
      </p:pic>
      <p:pic>
        <p:nvPicPr>
          <p:cNvPr id="1028" name="Picture 4" descr="C:\Users\Dorota\Desktop\ps 2.jpg"/>
          <p:cNvPicPr>
            <a:picLocks noChangeAspect="1" noChangeArrowheads="1"/>
          </p:cNvPicPr>
          <p:nvPr/>
        </p:nvPicPr>
        <p:blipFill>
          <a:blip r:embed="rId4" cstate="print"/>
          <a:srcRect/>
          <a:stretch>
            <a:fillRect/>
          </a:stretch>
        </p:blipFill>
        <p:spPr bwMode="auto">
          <a:xfrm>
            <a:off x="2483768" y="1513670"/>
            <a:ext cx="3744416" cy="241575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chemeClr val="tx1"/>
                </a:solidFill>
              </a:rPr>
              <a:t>Pismo Święte- pamiątką rodzinną Julii Gaj</a:t>
            </a:r>
            <a:endParaRPr lang="pl-PL" dirty="0">
              <a:solidFill>
                <a:schemeClr val="tx1"/>
              </a:solidFill>
            </a:endParaRPr>
          </a:p>
        </p:txBody>
      </p:sp>
      <p:sp>
        <p:nvSpPr>
          <p:cNvPr id="3" name="Symbol zastępczy zawartości 2"/>
          <p:cNvSpPr>
            <a:spLocks noGrp="1"/>
          </p:cNvSpPr>
          <p:nvPr>
            <p:ph sz="quarter" idx="1"/>
          </p:nvPr>
        </p:nvSpPr>
        <p:spPr>
          <a:xfrm>
            <a:off x="457200" y="1412776"/>
            <a:ext cx="8229600" cy="5040560"/>
          </a:xfrm>
        </p:spPr>
        <p:txBody>
          <a:bodyPr>
            <a:normAutofit fontScale="70000" lnSpcReduction="20000"/>
          </a:bodyPr>
          <a:lstStyle/>
          <a:p>
            <a:endParaRPr lang="pl-PL" dirty="0" smtClean="0"/>
          </a:p>
          <a:p>
            <a:pPr marL="0" indent="0" algn="ctr">
              <a:lnSpc>
                <a:spcPct val="170000"/>
              </a:lnSpc>
              <a:buNone/>
            </a:pPr>
            <a:r>
              <a:rPr lang="pl-PL" dirty="0" smtClean="0"/>
              <a:t>Księgę otrzymał pradziadek Julii Gaj, Filip Śliwa, dzięki swoim zasługom w kościele. Był on kościelnym nie tylko w parafii Chełmce, ale także w Piekoszowie i w kościele na Karczówce. Poprzez sprawowanie swojej roli w Chełmcach pismo otrzymał </a:t>
            </a:r>
          </a:p>
          <a:p>
            <a:pPr marL="0" indent="0" algn="ctr">
              <a:lnSpc>
                <a:spcPct val="170000"/>
              </a:lnSpc>
              <a:buNone/>
            </a:pPr>
            <a:r>
              <a:rPr lang="pl-PL" dirty="0" smtClean="0"/>
              <a:t>z rąk tamtejszego proboszcza Karola </a:t>
            </a:r>
            <a:r>
              <a:rPr lang="pl-PL" dirty="0" err="1" smtClean="0"/>
              <a:t>Pytlewskiego</a:t>
            </a:r>
            <a:r>
              <a:rPr lang="pl-PL" dirty="0" smtClean="0"/>
              <a:t>. </a:t>
            </a:r>
          </a:p>
          <a:p>
            <a:pPr marL="0" indent="0" algn="ctr">
              <a:lnSpc>
                <a:spcPct val="170000"/>
              </a:lnSpc>
              <a:buNone/>
            </a:pPr>
            <a:r>
              <a:rPr lang="pl-PL" dirty="0" smtClean="0"/>
              <a:t>Podarunek był w tamtejszych czasach ceniony, przez co trafiał do rąk wielu ludzi we wsi. Księga była rzeczą użytku dziennego, dlatego można zauważyć na niej widoczne ślady zniszczeń. Jest to rodzinna pamiątka, która przekazywana była   z pokolenia na pokolenie.</a:t>
            </a:r>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4638"/>
            <a:ext cx="7772400" cy="1354162"/>
          </a:xfrm>
        </p:spPr>
        <p:txBody>
          <a:bodyPr>
            <a:noAutofit/>
          </a:bodyPr>
          <a:lstStyle/>
          <a:p>
            <a:pPr algn="ctr">
              <a:lnSpc>
                <a:spcPct val="150000"/>
              </a:lnSpc>
            </a:pPr>
            <a:r>
              <a:rPr lang="pl-PL" sz="2000" dirty="0" smtClean="0">
                <a:solidFill>
                  <a:schemeClr val="tx1"/>
                </a:solidFill>
              </a:rPr>
              <a:t/>
            </a:r>
            <a:br>
              <a:rPr lang="pl-PL" sz="2000" dirty="0" smtClean="0">
                <a:solidFill>
                  <a:schemeClr val="tx1"/>
                </a:solidFill>
              </a:rPr>
            </a:br>
            <a:r>
              <a:rPr lang="pl-PL" sz="1800" dirty="0" smtClean="0">
                <a:solidFill>
                  <a:schemeClr val="tx1"/>
                </a:solidFill>
              </a:rPr>
              <a:t>Pamiątka rodzinna Anastazji </a:t>
            </a:r>
            <a:r>
              <a:rPr lang="pl-PL" sz="1800" dirty="0" err="1" smtClean="0">
                <a:solidFill>
                  <a:schemeClr val="tx1"/>
                </a:solidFill>
              </a:rPr>
              <a:t>Zdzymiry</a:t>
            </a:r>
            <a:r>
              <a:rPr lang="pl-PL" sz="1800" dirty="0">
                <a:solidFill>
                  <a:schemeClr val="tx1"/>
                </a:solidFill>
              </a:rPr>
              <a:t/>
            </a:r>
            <a:br>
              <a:rPr lang="pl-PL" sz="1800" dirty="0">
                <a:solidFill>
                  <a:schemeClr val="tx1"/>
                </a:solidFill>
              </a:rPr>
            </a:br>
            <a:r>
              <a:rPr lang="pl-PL" sz="1800" dirty="0" smtClean="0">
                <a:solidFill>
                  <a:schemeClr val="tx1"/>
                </a:solidFill>
              </a:rPr>
              <a:t> </a:t>
            </a:r>
            <a:r>
              <a:rPr lang="pl-PL" sz="1800" dirty="0">
                <a:solidFill>
                  <a:schemeClr val="tx1"/>
                </a:solidFill>
              </a:rPr>
              <a:t>Krzyż św. Jerzego- 4 </a:t>
            </a:r>
            <a:r>
              <a:rPr lang="pl-PL" sz="1800" dirty="0" smtClean="0">
                <a:solidFill>
                  <a:schemeClr val="tx1"/>
                </a:solidFill>
              </a:rPr>
              <a:t>stopnia odznaczenie</a:t>
            </a:r>
            <a:br>
              <a:rPr lang="pl-PL" sz="1800" dirty="0" smtClean="0">
                <a:solidFill>
                  <a:schemeClr val="tx1"/>
                </a:solidFill>
              </a:rPr>
            </a:br>
            <a:r>
              <a:rPr lang="pl-PL" sz="1800" dirty="0" smtClean="0">
                <a:solidFill>
                  <a:schemeClr val="tx1"/>
                </a:solidFill>
              </a:rPr>
              <a:t> z okresu I wojny światowej, należący do pradziadka Anastazji.</a:t>
            </a:r>
            <a:endParaRPr lang="pl-PL" sz="1800" dirty="0">
              <a:solidFill>
                <a:schemeClr val="tx1"/>
              </a:solidFill>
            </a:endParaRPr>
          </a:p>
        </p:txBody>
      </p:sp>
      <p:pic>
        <p:nvPicPr>
          <p:cNvPr id="6" name="Symbol zastępczy zawartości 5" descr="Zdzymira 1.jpg"/>
          <p:cNvPicPr>
            <a:picLocks noGrp="1" noChangeAspect="1"/>
          </p:cNvPicPr>
          <p:nvPr>
            <p:ph sz="quarter" idx="1"/>
          </p:nvPr>
        </p:nvPicPr>
        <p:blipFill>
          <a:blip r:embed="rId2" cstate="print"/>
          <a:stretch>
            <a:fillRect/>
          </a:stretch>
        </p:blipFill>
        <p:spPr>
          <a:xfrm>
            <a:off x="1115616" y="1772816"/>
            <a:ext cx="3429000" cy="4572000"/>
          </a:xfrm>
        </p:spPr>
      </p:pic>
      <p:pic>
        <p:nvPicPr>
          <p:cNvPr id="7" name="Symbol zastępczy zawartości 6" descr="Zdzymira 2.jpg"/>
          <p:cNvPicPr>
            <a:picLocks noGrp="1" noChangeAspect="1"/>
          </p:cNvPicPr>
          <p:nvPr>
            <p:ph sz="quarter" idx="2"/>
          </p:nvPr>
        </p:nvPicPr>
        <p:blipFill>
          <a:blip r:embed="rId3" cstate="print"/>
          <a:stretch>
            <a:fillRect/>
          </a:stretch>
        </p:blipFill>
        <p:spPr>
          <a:xfrm>
            <a:off x="4860032" y="2780928"/>
            <a:ext cx="3749675" cy="2812256"/>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a:bodyPr>
          <a:lstStyle/>
          <a:p>
            <a:pPr algn="ctr">
              <a:lnSpc>
                <a:spcPct val="150000"/>
              </a:lnSpc>
            </a:pPr>
            <a:r>
              <a:rPr lang="pl-PL" sz="2000" dirty="0" smtClean="0">
                <a:solidFill>
                  <a:schemeClr val="tx1"/>
                </a:solidFill>
              </a:rPr>
              <a:t>Pamiątki rodzinne Aleksandry Majek pochodzące z </a:t>
            </a:r>
            <a:r>
              <a:rPr lang="pl-PL" sz="2000" dirty="0" err="1" smtClean="0">
                <a:solidFill>
                  <a:schemeClr val="tx1"/>
                </a:solidFill>
              </a:rPr>
              <a:t>XIXw</a:t>
            </a:r>
            <a:r>
              <a:rPr lang="pl-PL" sz="2000" dirty="0" smtClean="0">
                <a:solidFill>
                  <a:schemeClr val="tx1"/>
                </a:solidFill>
              </a:rPr>
              <a:t>.                         i przekazywane z pokolenia na pokolenie</a:t>
            </a:r>
            <a:endParaRPr lang="pl-PL" sz="2000" dirty="0">
              <a:solidFill>
                <a:schemeClr val="tx1"/>
              </a:solidFill>
            </a:endParaRPr>
          </a:p>
        </p:txBody>
      </p:sp>
      <p:sp>
        <p:nvSpPr>
          <p:cNvPr id="6" name="Symbol zastępczy tekstu 5"/>
          <p:cNvSpPr>
            <a:spLocks noGrp="1"/>
          </p:cNvSpPr>
          <p:nvPr>
            <p:ph type="body" idx="1"/>
          </p:nvPr>
        </p:nvSpPr>
        <p:spPr>
          <a:xfrm>
            <a:off x="914400" y="1340768"/>
            <a:ext cx="3733800" cy="869032"/>
          </a:xfrm>
        </p:spPr>
        <p:txBody>
          <a:bodyPr>
            <a:normAutofit fontScale="70000" lnSpcReduction="20000"/>
          </a:bodyPr>
          <a:lstStyle/>
          <a:p>
            <a:pPr algn="ctr">
              <a:lnSpc>
                <a:spcPct val="170000"/>
              </a:lnSpc>
            </a:pPr>
            <a:r>
              <a:rPr lang="pl-PL" b="0" dirty="0" smtClean="0">
                <a:solidFill>
                  <a:schemeClr val="tx1"/>
                </a:solidFill>
              </a:rPr>
              <a:t>Drewniana maglownica służąca do maglowania pościeli.</a:t>
            </a:r>
            <a:endParaRPr lang="pl-PL" dirty="0">
              <a:solidFill>
                <a:schemeClr val="tx1"/>
              </a:solidFill>
            </a:endParaRPr>
          </a:p>
        </p:txBody>
      </p:sp>
      <p:sp>
        <p:nvSpPr>
          <p:cNvPr id="8" name="Symbol zastępczy tekstu 7"/>
          <p:cNvSpPr>
            <a:spLocks noGrp="1"/>
          </p:cNvSpPr>
          <p:nvPr>
            <p:ph type="body" sz="half" idx="3"/>
          </p:nvPr>
        </p:nvSpPr>
        <p:spPr/>
        <p:txBody>
          <a:bodyPr>
            <a:normAutofit/>
          </a:bodyPr>
          <a:lstStyle/>
          <a:p>
            <a:pPr algn="ctr"/>
            <a:r>
              <a:rPr lang="pl-PL" sz="2000" b="0" dirty="0" smtClean="0">
                <a:solidFill>
                  <a:schemeClr val="tx1"/>
                </a:solidFill>
              </a:rPr>
              <a:t>Moździerz do ubijania pieprzu.</a:t>
            </a:r>
            <a:endParaRPr lang="pl-PL" sz="2000" b="0" dirty="0">
              <a:solidFill>
                <a:schemeClr val="tx1"/>
              </a:solidFill>
            </a:endParaRPr>
          </a:p>
        </p:txBody>
      </p:sp>
      <p:pic>
        <p:nvPicPr>
          <p:cNvPr id="10" name="Symbol zastępczy zawartości 9" descr="A. Majek 2.jpg"/>
          <p:cNvPicPr>
            <a:picLocks noGrp="1" noChangeAspect="1"/>
          </p:cNvPicPr>
          <p:nvPr>
            <p:ph sz="half" idx="2"/>
          </p:nvPr>
        </p:nvPicPr>
        <p:blipFill>
          <a:blip r:embed="rId2" cstate="print"/>
          <a:stretch>
            <a:fillRect/>
          </a:stretch>
        </p:blipFill>
        <p:spPr>
          <a:xfrm>
            <a:off x="1324486" y="2247900"/>
            <a:ext cx="2913628" cy="3886200"/>
          </a:xfrm>
        </p:spPr>
      </p:pic>
      <p:pic>
        <p:nvPicPr>
          <p:cNvPr id="11" name="Symbol zastępczy zawartości 10" descr="A. Majek.jpg"/>
          <p:cNvPicPr>
            <a:picLocks noGrp="1" noChangeAspect="1"/>
          </p:cNvPicPr>
          <p:nvPr>
            <p:ph sz="half" idx="4"/>
          </p:nvPr>
        </p:nvPicPr>
        <p:blipFill>
          <a:blip r:embed="rId3" cstate="print"/>
          <a:stretch>
            <a:fillRect/>
          </a:stretch>
        </p:blipFill>
        <p:spPr>
          <a:xfrm>
            <a:off x="5363086" y="2247900"/>
            <a:ext cx="2913628" cy="38862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Autofit/>
          </a:bodyPr>
          <a:lstStyle/>
          <a:p>
            <a:pPr algn="ctr">
              <a:lnSpc>
                <a:spcPct val="150000"/>
              </a:lnSpc>
            </a:pPr>
            <a:r>
              <a:rPr lang="pl-PL" sz="1800" dirty="0" smtClean="0">
                <a:solidFill>
                  <a:schemeClr val="tx1"/>
                </a:solidFill>
              </a:rPr>
              <a:t>Pamiątka rodzinna Ani Stępień- ,,</a:t>
            </a:r>
            <a:r>
              <a:rPr lang="pl-PL" sz="1800" i="1" dirty="0" smtClean="0">
                <a:solidFill>
                  <a:schemeClr val="tx1"/>
                </a:solidFill>
              </a:rPr>
              <a:t>JEZUS CHRYSTUS z</a:t>
            </a:r>
            <a:r>
              <a:rPr lang="pl-PL" sz="1800" dirty="0" smtClean="0">
                <a:solidFill>
                  <a:schemeClr val="tx1"/>
                </a:solidFill>
              </a:rPr>
              <a:t>apowiadający, żyjący widzialnie w świecie i żyjący w dziejach” z 1877r.</a:t>
            </a:r>
            <a:endParaRPr lang="pl-PL" sz="1800" dirty="0">
              <a:solidFill>
                <a:schemeClr val="tx1"/>
              </a:solidFill>
            </a:endParaRPr>
          </a:p>
        </p:txBody>
      </p:sp>
      <p:pic>
        <p:nvPicPr>
          <p:cNvPr id="8" name="Obraz 7"/>
          <p:cNvPicPr/>
          <p:nvPr/>
        </p:nvPicPr>
        <p:blipFill>
          <a:blip r:embed="rId2" cstate="print">
            <a:extLst>
              <a:ext uri="{28A0092B-C50C-407E-A947-70E740481C1C}">
                <a14:useLocalDpi xmlns:a14="http://schemas.microsoft.com/office/drawing/2010/main" xmlns="" val="0"/>
              </a:ext>
            </a:extLst>
          </a:blip>
          <a:stretch>
            <a:fillRect/>
          </a:stretch>
        </p:blipFill>
        <p:spPr>
          <a:xfrm>
            <a:off x="6012160" y="4293096"/>
            <a:ext cx="2448272" cy="2160240"/>
          </a:xfrm>
          <a:prstGeom prst="rect">
            <a:avLst/>
          </a:prstGeom>
        </p:spPr>
      </p:pic>
      <p:pic>
        <p:nvPicPr>
          <p:cNvPr id="9" name="Obraz 8"/>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4829772" y="794966"/>
            <a:ext cx="2304255" cy="3683892"/>
          </a:xfrm>
          <a:prstGeom prst="rect">
            <a:avLst/>
          </a:prstGeom>
        </p:spPr>
      </p:pic>
      <p:pic>
        <p:nvPicPr>
          <p:cNvPr id="10" name="Obraz 9"/>
          <p:cNvPicPr/>
          <p:nvPr/>
        </p:nvPicPr>
        <p:blipFill>
          <a:blip r:embed="rId4" cstate="print">
            <a:extLst>
              <a:ext uri="{28A0092B-C50C-407E-A947-70E740481C1C}">
                <a14:useLocalDpi xmlns:a14="http://schemas.microsoft.com/office/drawing/2010/main" xmlns="" val="0"/>
              </a:ext>
            </a:extLst>
          </a:blip>
          <a:stretch>
            <a:fillRect/>
          </a:stretch>
        </p:blipFill>
        <p:spPr>
          <a:xfrm rot="10800000">
            <a:off x="971600" y="3861048"/>
            <a:ext cx="3888432" cy="2659012"/>
          </a:xfrm>
          <a:prstGeom prst="rect">
            <a:avLst/>
          </a:prstGeom>
        </p:spPr>
      </p:pic>
      <p:pic>
        <p:nvPicPr>
          <p:cNvPr id="11" name="Obraz 10"/>
          <p:cNvPicPr/>
          <p:nvPr/>
        </p:nvPicPr>
        <p:blipFill>
          <a:blip r:embed="rId5" cstate="print">
            <a:extLst>
              <a:ext uri="{28A0092B-C50C-407E-A947-70E740481C1C}">
                <a14:useLocalDpi xmlns:a14="http://schemas.microsoft.com/office/drawing/2010/main" xmlns="" val="0"/>
              </a:ext>
            </a:extLst>
          </a:blip>
          <a:stretch>
            <a:fillRect/>
          </a:stretch>
        </p:blipFill>
        <p:spPr>
          <a:xfrm rot="16200000">
            <a:off x="-130336" y="1722626"/>
            <a:ext cx="2498207" cy="17344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pPr algn="ctr"/>
            <a:r>
              <a:rPr lang="pl-PL" sz="2000" i="1" dirty="0" smtClean="0">
                <a:solidFill>
                  <a:schemeClr val="tx1"/>
                </a:solidFill>
              </a:rPr>
              <a:t>,,JEZUS CHRYSTUS </a:t>
            </a:r>
            <a:r>
              <a:rPr lang="pl-PL" sz="2000" dirty="0">
                <a:solidFill>
                  <a:schemeClr val="tx1"/>
                </a:solidFill>
              </a:rPr>
              <a:t> </a:t>
            </a:r>
            <a:r>
              <a:rPr lang="pl-PL" sz="2000" dirty="0" smtClean="0">
                <a:solidFill>
                  <a:schemeClr val="tx1"/>
                </a:solidFill>
              </a:rPr>
              <a:t>zapowiadający, żyjący widzialnie               w świecie i żyjący  w dziejach” z 1877r.</a:t>
            </a:r>
            <a:endParaRPr lang="pl-PL" sz="2000" dirty="0">
              <a:solidFill>
                <a:schemeClr val="tx1"/>
              </a:solidFill>
            </a:endParaRPr>
          </a:p>
        </p:txBody>
      </p:sp>
      <p:sp>
        <p:nvSpPr>
          <p:cNvPr id="8" name="Symbol zastępczy zawartości 7"/>
          <p:cNvSpPr>
            <a:spLocks noGrp="1"/>
          </p:cNvSpPr>
          <p:nvPr>
            <p:ph sz="quarter" idx="1"/>
          </p:nvPr>
        </p:nvSpPr>
        <p:spPr>
          <a:xfrm>
            <a:off x="457200" y="1409741"/>
            <a:ext cx="8229600" cy="4713387"/>
          </a:xfrm>
        </p:spPr>
        <p:txBody>
          <a:bodyPr>
            <a:normAutofit fontScale="70000" lnSpcReduction="20000"/>
          </a:bodyPr>
          <a:lstStyle/>
          <a:p>
            <a:pPr marL="0" indent="0" algn="just">
              <a:lnSpc>
                <a:spcPct val="170000"/>
              </a:lnSpc>
              <a:buNone/>
            </a:pPr>
            <a:r>
              <a:rPr lang="pl-PL" dirty="0" smtClean="0"/>
              <a:t>W naszej rodzinie przekazywana była z pokolenia na pokolenie. Pierwszym nabywcą  tej unikatowej księgi okazał się dziadek mojej prababci, około 1900r.  Otrzymał ją od zakonnika- staruszka, z którym zaprzyjaźnił się w czasie „kompanii wozami” (tzn. w czasie pieszej, przy  konnych wozach,  pielgrzymki </a:t>
            </a:r>
            <a:r>
              <a:rPr lang="pl-PL" dirty="0" err="1" smtClean="0"/>
              <a:t>naJasną</a:t>
            </a:r>
            <a:r>
              <a:rPr lang="pl-PL" dirty="0" smtClean="0"/>
              <a:t> Górę).  Od tamtego czasu znajdowała się w domu rodzinnym prababci. Aktualnie zdobi półkę  </a:t>
            </a:r>
          </a:p>
          <a:p>
            <a:pPr marL="0" indent="0" algn="just">
              <a:lnSpc>
                <a:spcPct val="170000"/>
              </a:lnSpc>
              <a:buNone/>
            </a:pPr>
            <a:r>
              <a:rPr lang="pl-PL" dirty="0" smtClean="0"/>
              <a:t>w domu babci. Stanowi  piękną pamiątkę- nie tylko  ze względu </a:t>
            </a:r>
          </a:p>
          <a:p>
            <a:pPr marL="0" indent="0" algn="just">
              <a:lnSpc>
                <a:spcPct val="170000"/>
              </a:lnSpc>
              <a:buNone/>
            </a:pPr>
            <a:r>
              <a:rPr lang="pl-PL" dirty="0" smtClean="0"/>
              <a:t>na treść, ale i przywołuje wiele wzruszających wspomnień z dawnych, trudnych  lat , również wojennych (wówczas trzeba było ją ukrywać).</a:t>
            </a:r>
          </a:p>
          <a:p>
            <a:pPr marL="0" indent="0" algn="just">
              <a:lnSpc>
                <a:spcPct val="170000"/>
              </a:lnSpc>
              <a:buNone/>
            </a:pPr>
            <a:r>
              <a:rPr lang="pl-PL" i="1" dirty="0" smtClean="0"/>
              <a:t>/Wspomina Ania Stępień/</a:t>
            </a:r>
            <a:endParaRPr lang="pl-PL"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a:bodyPr>
          <a:lstStyle/>
          <a:p>
            <a:pPr algn="ctr"/>
            <a:r>
              <a:rPr lang="pl-PL" sz="2400" dirty="0" smtClean="0">
                <a:solidFill>
                  <a:schemeClr val="tx1"/>
                </a:solidFill>
              </a:rPr>
              <a:t>Pamiątka rodzinna Marcela Gaja- przepiękna pocztówka z 1926r.</a:t>
            </a:r>
            <a:endParaRPr lang="pl-PL" sz="2400" dirty="0">
              <a:solidFill>
                <a:schemeClr val="tx1"/>
              </a:solidFill>
            </a:endParaRPr>
          </a:p>
        </p:txBody>
      </p:sp>
      <p:pic>
        <p:nvPicPr>
          <p:cNvPr id="7" name="Symbol zastępczy zawartości 6" descr="M. Gaj.jpg"/>
          <p:cNvPicPr>
            <a:picLocks noGrp="1" noChangeAspect="1"/>
          </p:cNvPicPr>
          <p:nvPr>
            <p:ph sz="quarter" idx="1"/>
          </p:nvPr>
        </p:nvPicPr>
        <p:blipFill>
          <a:blip r:embed="rId2" cstate="print"/>
          <a:stretch>
            <a:fillRect/>
          </a:stretch>
        </p:blipFill>
        <p:spPr>
          <a:xfrm>
            <a:off x="1074737" y="1447800"/>
            <a:ext cx="3429000" cy="4572000"/>
          </a:xfrm>
        </p:spPr>
      </p:pic>
      <p:pic>
        <p:nvPicPr>
          <p:cNvPr id="8" name="Symbol zastępczy zawartości 7" descr="M. Gaj 2.jpg"/>
          <p:cNvPicPr>
            <a:picLocks noGrp="1" noChangeAspect="1"/>
          </p:cNvPicPr>
          <p:nvPr>
            <p:ph sz="quarter" idx="2"/>
          </p:nvPr>
        </p:nvPicPr>
        <p:blipFill>
          <a:blip r:embed="rId3" cstate="print"/>
          <a:stretch>
            <a:fillRect/>
          </a:stretch>
        </p:blipFill>
        <p:spPr>
          <a:xfrm>
            <a:off x="5094287" y="1447800"/>
            <a:ext cx="3429000" cy="4572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400" dirty="0" smtClean="0">
                <a:solidFill>
                  <a:schemeClr val="tx1"/>
                </a:solidFill>
              </a:rPr>
              <a:t>Maszyna do szycia należąca do </a:t>
            </a:r>
            <a:r>
              <a:rPr lang="pl-PL" sz="2400" dirty="0" err="1" smtClean="0">
                <a:solidFill>
                  <a:schemeClr val="tx1"/>
                </a:solidFill>
              </a:rPr>
              <a:t>praprababci</a:t>
            </a:r>
            <a:r>
              <a:rPr lang="pl-PL" sz="2400" dirty="0" smtClean="0">
                <a:solidFill>
                  <a:schemeClr val="tx1"/>
                </a:solidFill>
              </a:rPr>
              <a:t> Oskara Błaszczyka z ok. 1948.</a:t>
            </a:r>
            <a:endParaRPr lang="pl-PL" sz="2400" dirty="0">
              <a:solidFill>
                <a:schemeClr val="tx1"/>
              </a:solidFill>
            </a:endParaRPr>
          </a:p>
        </p:txBody>
      </p:sp>
      <p:pic>
        <p:nvPicPr>
          <p:cNvPr id="5" name="Symbol zastępczy zawartości 4" descr="O. Błaszczyk.jpg"/>
          <p:cNvPicPr>
            <a:picLocks noGrp="1" noChangeAspect="1"/>
          </p:cNvPicPr>
          <p:nvPr>
            <p:ph sz="quarter" idx="1"/>
          </p:nvPr>
        </p:nvPicPr>
        <p:blipFill>
          <a:blip r:embed="rId2" cstate="print"/>
          <a:stretch>
            <a:fillRect/>
          </a:stretch>
        </p:blipFill>
        <p:spPr>
          <a:xfrm>
            <a:off x="251520" y="1556792"/>
            <a:ext cx="4394928" cy="2664425"/>
          </a:xfrm>
        </p:spPr>
      </p:pic>
      <p:pic>
        <p:nvPicPr>
          <p:cNvPr id="6" name="Symbol zastępczy zawartości 5" descr="O. Błaszczyk 2.jpg"/>
          <p:cNvPicPr>
            <a:picLocks noGrp="1" noChangeAspect="1"/>
          </p:cNvPicPr>
          <p:nvPr>
            <p:ph sz="quarter" idx="2"/>
          </p:nvPr>
        </p:nvPicPr>
        <p:blipFill>
          <a:blip r:embed="rId3" cstate="print"/>
          <a:stretch>
            <a:fillRect/>
          </a:stretch>
        </p:blipFill>
        <p:spPr>
          <a:xfrm>
            <a:off x="4933950" y="2327672"/>
            <a:ext cx="3749675" cy="281225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lnSpc>
                <a:spcPct val="150000"/>
              </a:lnSpc>
            </a:pPr>
            <a:r>
              <a:rPr lang="pl-PL" sz="2000" dirty="0" smtClean="0">
                <a:solidFill>
                  <a:schemeClr val="tx1"/>
                </a:solidFill>
              </a:rPr>
              <a:t>Porcelanowy półmisek jako prezent ślubny</a:t>
            </a:r>
            <a:br>
              <a:rPr lang="pl-PL" sz="2000" dirty="0" smtClean="0">
                <a:solidFill>
                  <a:schemeClr val="tx1"/>
                </a:solidFill>
              </a:rPr>
            </a:br>
            <a:r>
              <a:rPr lang="pl-PL" sz="2000" dirty="0" smtClean="0">
                <a:solidFill>
                  <a:schemeClr val="tx1"/>
                </a:solidFill>
              </a:rPr>
              <a:t> babci Nikoli Zapały. Półmisek został stworzony ok. 1857r.</a:t>
            </a:r>
            <a:endParaRPr lang="pl-PL" sz="2000" dirty="0">
              <a:solidFill>
                <a:schemeClr val="tx1"/>
              </a:solidFill>
            </a:endParaRPr>
          </a:p>
        </p:txBody>
      </p:sp>
      <p:pic>
        <p:nvPicPr>
          <p:cNvPr id="5" name="Symbol zastępczy zawartości 4" descr="N. Zapała.jpg"/>
          <p:cNvPicPr>
            <a:picLocks noGrp="1" noChangeAspect="1"/>
          </p:cNvPicPr>
          <p:nvPr>
            <p:ph sz="quarter" idx="1"/>
          </p:nvPr>
        </p:nvPicPr>
        <p:blipFill>
          <a:blip r:embed="rId2" cstate="print"/>
          <a:stretch>
            <a:fillRect/>
          </a:stretch>
        </p:blipFill>
        <p:spPr>
          <a:xfrm>
            <a:off x="1736952" y="1447800"/>
            <a:ext cx="2104571" cy="4572000"/>
          </a:xfrm>
        </p:spPr>
      </p:pic>
      <p:pic>
        <p:nvPicPr>
          <p:cNvPr id="6" name="Symbol zastępczy zawartości 5" descr="N. Zapała 2.jpg"/>
          <p:cNvPicPr>
            <a:picLocks noGrp="1" noChangeAspect="1"/>
          </p:cNvPicPr>
          <p:nvPr>
            <p:ph sz="quarter" idx="2"/>
          </p:nvPr>
        </p:nvPicPr>
        <p:blipFill>
          <a:blip r:embed="rId3" cstate="print"/>
          <a:stretch>
            <a:fillRect/>
          </a:stretch>
        </p:blipFill>
        <p:spPr>
          <a:xfrm>
            <a:off x="5756502" y="1447800"/>
            <a:ext cx="2104571" cy="4572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7200" y="274638"/>
            <a:ext cx="7467600" cy="1498178"/>
          </a:xfrm>
        </p:spPr>
        <p:txBody>
          <a:bodyPr>
            <a:normAutofit fontScale="90000"/>
          </a:bodyPr>
          <a:lstStyle/>
          <a:p>
            <a:pPr algn="ctr">
              <a:lnSpc>
                <a:spcPct val="150000"/>
              </a:lnSpc>
            </a:pPr>
            <a:r>
              <a:rPr lang="pl-PL" sz="2000" dirty="0" smtClean="0">
                <a:solidFill>
                  <a:schemeClr val="tx1"/>
                </a:solidFill>
              </a:rPr>
              <a:t>Baśnie J. </a:t>
            </a:r>
            <a:r>
              <a:rPr lang="pl-PL" sz="2000" dirty="0" err="1" smtClean="0">
                <a:solidFill>
                  <a:schemeClr val="tx1"/>
                </a:solidFill>
              </a:rPr>
              <a:t>Ch.Andersena</a:t>
            </a:r>
            <a:r>
              <a:rPr lang="pl-PL" sz="2000" dirty="0" smtClean="0">
                <a:solidFill>
                  <a:schemeClr val="tx1"/>
                </a:solidFill>
              </a:rPr>
              <a:t> należące do Dziadka Oliwii Zapały, który przekazał w prezencie swoim wnukom. Wydanie to jest z 1957r.</a:t>
            </a:r>
            <a:endParaRPr lang="pl-PL" sz="2000" dirty="0">
              <a:solidFill>
                <a:schemeClr val="tx1"/>
              </a:solidFill>
            </a:endParaRPr>
          </a:p>
        </p:txBody>
      </p:sp>
      <p:pic>
        <p:nvPicPr>
          <p:cNvPr id="6" name="Symbol zastępczy zawartości 5" descr="baśnie 1.jpg"/>
          <p:cNvPicPr>
            <a:picLocks noGrp="1" noChangeAspect="1"/>
          </p:cNvPicPr>
          <p:nvPr>
            <p:ph sz="quarter" idx="1"/>
          </p:nvPr>
        </p:nvPicPr>
        <p:blipFill>
          <a:blip r:embed="rId2" cstate="print"/>
          <a:stretch>
            <a:fillRect/>
          </a:stretch>
        </p:blipFill>
        <p:spPr>
          <a:xfrm>
            <a:off x="5076056" y="1772816"/>
            <a:ext cx="3429000" cy="4572000"/>
          </a:xfrm>
        </p:spPr>
      </p:pic>
      <p:pic>
        <p:nvPicPr>
          <p:cNvPr id="8" name="Symbol zastępczy zawartości 7" descr="baśnie 2.jpg"/>
          <p:cNvPicPr>
            <a:picLocks noGrp="1" noChangeAspect="1"/>
          </p:cNvPicPr>
          <p:nvPr>
            <p:ph sz="quarter" idx="2"/>
          </p:nvPr>
        </p:nvPicPr>
        <p:blipFill>
          <a:blip r:embed="rId3" cstate="print"/>
          <a:stretch>
            <a:fillRect/>
          </a:stretch>
        </p:blipFill>
        <p:spPr>
          <a:xfrm>
            <a:off x="827584" y="1916832"/>
            <a:ext cx="3355677" cy="4474236"/>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lnSpc>
                <a:spcPct val="150000"/>
              </a:lnSpc>
            </a:pPr>
            <a:r>
              <a:rPr lang="pl-PL" sz="2000" dirty="0" smtClean="0">
                <a:solidFill>
                  <a:schemeClr val="tx1"/>
                </a:solidFill>
              </a:rPr>
              <a:t>Pamiątka rodzinna Kasi Met- akt notarialny z 1938r. dotyczący spadku, który otrzymała </a:t>
            </a:r>
            <a:r>
              <a:rPr lang="pl-PL" sz="2000" dirty="0" err="1" smtClean="0">
                <a:solidFill>
                  <a:schemeClr val="tx1"/>
                </a:solidFill>
              </a:rPr>
              <a:t>praprababcia</a:t>
            </a:r>
            <a:r>
              <a:rPr lang="pl-PL" sz="2000" dirty="0" smtClean="0">
                <a:solidFill>
                  <a:schemeClr val="tx1"/>
                </a:solidFill>
              </a:rPr>
              <a:t> Kasi. </a:t>
            </a:r>
            <a:endParaRPr lang="pl-PL" sz="2000" dirty="0">
              <a:solidFill>
                <a:schemeClr val="tx1"/>
              </a:solidFill>
            </a:endParaRPr>
          </a:p>
        </p:txBody>
      </p:sp>
      <p:pic>
        <p:nvPicPr>
          <p:cNvPr id="5" name="Symbol zastępczy zawartości 4" descr="K. Met.jpg"/>
          <p:cNvPicPr>
            <a:picLocks noGrp="1" noChangeAspect="1"/>
          </p:cNvPicPr>
          <p:nvPr>
            <p:ph sz="quarter" idx="1"/>
          </p:nvPr>
        </p:nvPicPr>
        <p:blipFill>
          <a:blip r:embed="rId2" cstate="print"/>
          <a:stretch>
            <a:fillRect/>
          </a:stretch>
        </p:blipFill>
        <p:spPr>
          <a:xfrm>
            <a:off x="1091363" y="1470660"/>
            <a:ext cx="3395749" cy="4526280"/>
          </a:xfrm>
        </p:spPr>
      </p:pic>
      <p:pic>
        <p:nvPicPr>
          <p:cNvPr id="6" name="Symbol zastępczy zawartości 5" descr="K. Met 2.jpg"/>
          <p:cNvPicPr>
            <a:picLocks noGrp="1" noChangeAspect="1"/>
          </p:cNvPicPr>
          <p:nvPr>
            <p:ph sz="quarter" idx="2"/>
          </p:nvPr>
        </p:nvPicPr>
        <p:blipFill>
          <a:blip r:embed="rId3" cstate="print"/>
          <a:stretch>
            <a:fillRect/>
          </a:stretch>
        </p:blipFill>
        <p:spPr>
          <a:xfrm>
            <a:off x="5110913" y="1470660"/>
            <a:ext cx="3395749" cy="452628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lnSpc>
                <a:spcPct val="150000"/>
              </a:lnSpc>
            </a:pPr>
            <a:r>
              <a:rPr lang="pl-PL" sz="2000" dirty="0" smtClean="0">
                <a:solidFill>
                  <a:schemeClr val="tx1"/>
                </a:solidFill>
              </a:rPr>
              <a:t>Pamiątka rodzinna Kasi </a:t>
            </a:r>
            <a:r>
              <a:rPr lang="pl-PL" sz="2000" dirty="0" err="1" smtClean="0">
                <a:solidFill>
                  <a:schemeClr val="tx1"/>
                </a:solidFill>
              </a:rPr>
              <a:t>Piestrzyniewicz</a:t>
            </a:r>
            <a:r>
              <a:rPr lang="pl-PL" sz="2000" dirty="0" smtClean="0">
                <a:solidFill>
                  <a:schemeClr val="tx1"/>
                </a:solidFill>
              </a:rPr>
              <a:t> odkryta podczas renowacji kredensu. Dokument sądowy z 1921r.</a:t>
            </a:r>
            <a:endParaRPr lang="pl-PL" sz="2000" dirty="0">
              <a:solidFill>
                <a:schemeClr val="tx1"/>
              </a:solidFill>
            </a:endParaRPr>
          </a:p>
        </p:txBody>
      </p:sp>
      <p:pic>
        <p:nvPicPr>
          <p:cNvPr id="5" name="Symbol zastępczy zawartości 4" descr="K. Piestrzyniewicz.jpg"/>
          <p:cNvPicPr>
            <a:picLocks noGrp="1" noChangeAspect="1"/>
          </p:cNvPicPr>
          <p:nvPr>
            <p:ph sz="quarter" idx="1"/>
          </p:nvPr>
        </p:nvPicPr>
        <p:blipFill>
          <a:blip r:embed="rId2" cstate="print"/>
          <a:stretch>
            <a:fillRect/>
          </a:stretch>
        </p:blipFill>
        <p:spPr>
          <a:xfrm>
            <a:off x="1091363" y="1470660"/>
            <a:ext cx="3395749" cy="4526280"/>
          </a:xfrm>
        </p:spPr>
      </p:pic>
      <p:pic>
        <p:nvPicPr>
          <p:cNvPr id="6" name="Symbol zastępczy zawartości 5" descr="K. Piestrzyniewicz 2.jpg"/>
          <p:cNvPicPr>
            <a:picLocks noGrp="1" noChangeAspect="1"/>
          </p:cNvPicPr>
          <p:nvPr>
            <p:ph sz="quarter" idx="2"/>
          </p:nvPr>
        </p:nvPicPr>
        <p:blipFill>
          <a:blip r:embed="rId3" cstate="print"/>
          <a:stretch>
            <a:fillRect/>
          </a:stretch>
        </p:blipFill>
        <p:spPr>
          <a:xfrm>
            <a:off x="5110913" y="1470660"/>
            <a:ext cx="3395749" cy="452628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498178"/>
          </a:xfrm>
        </p:spPr>
        <p:txBody>
          <a:bodyPr>
            <a:noAutofit/>
          </a:bodyPr>
          <a:lstStyle/>
          <a:p>
            <a:pPr algn="ctr">
              <a:lnSpc>
                <a:spcPct val="150000"/>
              </a:lnSpc>
            </a:pPr>
            <a:r>
              <a:rPr lang="pl-PL" sz="2000" dirty="0" smtClean="0">
                <a:solidFill>
                  <a:schemeClr val="tx1"/>
                </a:solidFill>
              </a:rPr>
              <a:t>Pamiątki rodzinne Julii Baraniak-</a:t>
            </a:r>
            <a:br>
              <a:rPr lang="pl-PL" sz="2000" dirty="0" smtClean="0">
                <a:solidFill>
                  <a:schemeClr val="tx1"/>
                </a:solidFill>
              </a:rPr>
            </a:br>
            <a:r>
              <a:rPr lang="pl-PL" sz="2000" dirty="0" smtClean="0">
                <a:solidFill>
                  <a:schemeClr val="tx1"/>
                </a:solidFill>
              </a:rPr>
              <a:t>monety z 1923r. Prawdopodobnie są to pierwsze pieniądze, które zarobił jako młody chłopiec pradziadek Julii- Antoni Baraniak.</a:t>
            </a:r>
            <a:endParaRPr lang="pl-PL" sz="2000" dirty="0">
              <a:solidFill>
                <a:schemeClr val="tx1"/>
              </a:solidFill>
            </a:endParaRPr>
          </a:p>
        </p:txBody>
      </p:sp>
      <p:pic>
        <p:nvPicPr>
          <p:cNvPr id="1026" name="Picture 2"/>
          <p:cNvPicPr>
            <a:picLocks noGrp="1" noChangeAspect="1" noChangeArrowheads="1"/>
          </p:cNvPicPr>
          <p:nvPr>
            <p:ph sz="quarter" idx="1"/>
          </p:nvPr>
        </p:nvPicPr>
        <p:blipFill>
          <a:blip r:embed="rId2" cstate="print"/>
          <a:stretch>
            <a:fillRect/>
          </a:stretch>
        </p:blipFill>
        <p:spPr bwMode="auto">
          <a:xfrm>
            <a:off x="611560" y="2348880"/>
            <a:ext cx="4038600" cy="2168877"/>
          </a:xfrm>
          <a:prstGeom prst="rect">
            <a:avLst/>
          </a:prstGeom>
          <a:noFill/>
          <a:ln w="9525">
            <a:noFill/>
            <a:miter lim="800000"/>
            <a:headEnd/>
            <a:tailEnd/>
          </a:ln>
        </p:spPr>
      </p:pic>
      <p:pic>
        <p:nvPicPr>
          <p:cNvPr id="1027" name="Picture 3"/>
          <p:cNvPicPr>
            <a:picLocks noGrp="1" noChangeAspect="1" noChangeArrowheads="1"/>
          </p:cNvPicPr>
          <p:nvPr>
            <p:ph sz="quarter" idx="2"/>
          </p:nvPr>
        </p:nvPicPr>
        <p:blipFill>
          <a:blip r:embed="rId3" cstate="print"/>
          <a:stretch>
            <a:fillRect/>
          </a:stretch>
        </p:blipFill>
        <p:spPr bwMode="auto">
          <a:xfrm>
            <a:off x="4932040" y="4293096"/>
            <a:ext cx="3749675" cy="207929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chemeClr val="tx1"/>
                </a:solidFill>
              </a:rPr>
              <a:t>Pamiątki rodzinne Julii Baraniak</a:t>
            </a:r>
            <a:endParaRPr lang="pl-PL" sz="2800" dirty="0">
              <a:solidFill>
                <a:schemeClr val="tx1"/>
              </a:solidFill>
            </a:endParaRPr>
          </a:p>
        </p:txBody>
      </p:sp>
      <p:pic>
        <p:nvPicPr>
          <p:cNvPr id="2050" name="Picture 2"/>
          <p:cNvPicPr>
            <a:picLocks noGrp="1" noChangeAspect="1" noChangeArrowheads="1"/>
          </p:cNvPicPr>
          <p:nvPr>
            <p:ph sz="quarter" idx="1"/>
          </p:nvPr>
        </p:nvPicPr>
        <p:blipFill>
          <a:blip r:embed="rId2" cstate="print"/>
          <a:stretch>
            <a:fillRect/>
          </a:stretch>
        </p:blipFill>
        <p:spPr bwMode="auto">
          <a:xfrm>
            <a:off x="914400" y="1475473"/>
            <a:ext cx="3749675" cy="4516654"/>
          </a:xfrm>
          <a:prstGeom prst="rect">
            <a:avLst/>
          </a:prstGeom>
          <a:noFill/>
          <a:ln w="9525">
            <a:noFill/>
            <a:miter lim="800000"/>
            <a:headEnd/>
            <a:tailEnd/>
          </a:ln>
        </p:spPr>
      </p:pic>
      <p:sp>
        <p:nvSpPr>
          <p:cNvPr id="7" name="Symbol zastępczy zawartości 6"/>
          <p:cNvSpPr>
            <a:spLocks noGrp="1"/>
          </p:cNvSpPr>
          <p:nvPr>
            <p:ph sz="quarter" idx="2"/>
          </p:nvPr>
        </p:nvSpPr>
        <p:spPr/>
        <p:txBody>
          <a:bodyPr>
            <a:normAutofit/>
          </a:bodyPr>
          <a:lstStyle/>
          <a:p>
            <a:pPr marL="0" indent="0" algn="ctr">
              <a:lnSpc>
                <a:spcPct val="150000"/>
              </a:lnSpc>
              <a:buNone/>
            </a:pPr>
            <a:r>
              <a:rPr lang="pl-PL" dirty="0" smtClean="0"/>
              <a:t>,,</a:t>
            </a:r>
            <a:r>
              <a:rPr lang="pl-PL" sz="2200" dirty="0" smtClean="0"/>
              <a:t>Szkice z przeszłości miasta kresowego” </a:t>
            </a:r>
          </a:p>
          <a:p>
            <a:pPr marL="0" indent="0" algn="ctr">
              <a:lnSpc>
                <a:spcPct val="150000"/>
              </a:lnSpc>
              <a:buNone/>
            </a:pPr>
            <a:r>
              <a:rPr lang="pl-PL" sz="2200" dirty="0" smtClean="0"/>
              <a:t>z 1947r.</a:t>
            </a:r>
          </a:p>
          <a:p>
            <a:pPr marL="0" indent="0" algn="ctr">
              <a:lnSpc>
                <a:spcPct val="150000"/>
              </a:lnSpc>
              <a:buNone/>
            </a:pPr>
            <a:r>
              <a:rPr lang="pl-PL" sz="2200" dirty="0" smtClean="0"/>
              <a:t> Książkę tę otrzymała prababcia Julii- Julia Baraniak za opiekę </a:t>
            </a:r>
          </a:p>
          <a:p>
            <a:pPr marL="0" indent="0" algn="ctr">
              <a:lnSpc>
                <a:spcPct val="150000"/>
              </a:lnSpc>
              <a:buNone/>
            </a:pPr>
            <a:r>
              <a:rPr lang="pl-PL" sz="2200" dirty="0" smtClean="0"/>
              <a:t>nad dziećmi pana leśniczego.</a:t>
            </a:r>
            <a:endParaRPr lang="pl-PL" sz="2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chemeClr val="tx1"/>
                </a:solidFill>
              </a:rPr>
              <a:t>Pamiątka rodzinna Natalii Gaj</a:t>
            </a:r>
            <a:endParaRPr lang="pl-PL" sz="2800" dirty="0">
              <a:solidFill>
                <a:schemeClr val="tx1"/>
              </a:solidFill>
            </a:endParaRPr>
          </a:p>
        </p:txBody>
      </p:sp>
      <p:pic>
        <p:nvPicPr>
          <p:cNvPr id="5" name="Symbol zastępczy zawartości 4" descr="N. Gaj.jpg"/>
          <p:cNvPicPr>
            <a:picLocks noGrp="1" noChangeAspect="1"/>
          </p:cNvPicPr>
          <p:nvPr>
            <p:ph sz="quarter" idx="1"/>
          </p:nvPr>
        </p:nvPicPr>
        <p:blipFill>
          <a:blip r:embed="rId2" cstate="print"/>
          <a:stretch>
            <a:fillRect/>
          </a:stretch>
        </p:blipFill>
        <p:spPr>
          <a:xfrm>
            <a:off x="971600" y="1412776"/>
            <a:ext cx="2952328" cy="3935233"/>
          </a:xfrm>
        </p:spPr>
      </p:pic>
      <p:sp>
        <p:nvSpPr>
          <p:cNvPr id="4" name="Symbol zastępczy zawartości 3"/>
          <p:cNvSpPr>
            <a:spLocks noGrp="1"/>
          </p:cNvSpPr>
          <p:nvPr>
            <p:ph sz="quarter" idx="2"/>
          </p:nvPr>
        </p:nvSpPr>
        <p:spPr>
          <a:xfrm>
            <a:off x="4049222" y="1834651"/>
            <a:ext cx="4546848" cy="3096344"/>
          </a:xfrm>
        </p:spPr>
        <p:txBody>
          <a:bodyPr>
            <a:normAutofit/>
          </a:bodyPr>
          <a:lstStyle/>
          <a:p>
            <a:pPr marL="0" indent="0" algn="ctr">
              <a:lnSpc>
                <a:spcPct val="150000"/>
              </a:lnSpc>
              <a:buNone/>
            </a:pPr>
            <a:r>
              <a:rPr lang="pl-PL" dirty="0" smtClean="0"/>
              <a:t>Jednym z najstarszych przedmiotów w domu Natalii jest kołowrotek, którego używała </a:t>
            </a:r>
            <a:r>
              <a:rPr lang="pl-PL" dirty="0" err="1" smtClean="0"/>
              <a:t>praprababcia</a:t>
            </a:r>
            <a:r>
              <a:rPr lang="pl-PL" dirty="0" smtClean="0"/>
              <a:t> Natalii.</a:t>
            </a:r>
            <a:endParaRPr lang="pl-P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3050"/>
            <a:ext cx="7772400" cy="851694"/>
          </a:xfrm>
        </p:spPr>
        <p:txBody>
          <a:bodyPr>
            <a:normAutofit/>
          </a:bodyPr>
          <a:lstStyle/>
          <a:p>
            <a:pPr algn="ctr"/>
            <a:r>
              <a:rPr lang="pl-PL" sz="2800" dirty="0" smtClean="0">
                <a:solidFill>
                  <a:schemeClr val="tx1"/>
                </a:solidFill>
              </a:rPr>
              <a:t>Pamiątki rodzinne Leny Zając</a:t>
            </a:r>
            <a:endParaRPr lang="pl-PL" sz="2800" dirty="0">
              <a:solidFill>
                <a:schemeClr val="tx1"/>
              </a:solidFill>
            </a:endParaRPr>
          </a:p>
        </p:txBody>
      </p:sp>
      <p:sp>
        <p:nvSpPr>
          <p:cNvPr id="5" name="Symbol zastępczy tekstu 4"/>
          <p:cNvSpPr>
            <a:spLocks noGrp="1"/>
          </p:cNvSpPr>
          <p:nvPr>
            <p:ph type="body" idx="1"/>
          </p:nvPr>
        </p:nvSpPr>
        <p:spPr>
          <a:xfrm>
            <a:off x="457200" y="1124744"/>
            <a:ext cx="7787208" cy="1050131"/>
          </a:xfrm>
        </p:spPr>
        <p:txBody>
          <a:bodyPr>
            <a:normAutofit fontScale="85000" lnSpcReduction="20000"/>
          </a:bodyPr>
          <a:lstStyle/>
          <a:p>
            <a:pPr algn="ctr">
              <a:lnSpc>
                <a:spcPct val="170000"/>
              </a:lnSpc>
            </a:pPr>
            <a:r>
              <a:rPr lang="pl-PL" b="0" dirty="0" smtClean="0">
                <a:solidFill>
                  <a:schemeClr val="tx1"/>
                </a:solidFill>
              </a:rPr>
              <a:t>Kenkarta- dokument tożsamości wystawiony przez władze niemieckie prapradziadkowi Leny w 1943r.</a:t>
            </a:r>
            <a:endParaRPr lang="pl-PL" b="0" dirty="0">
              <a:solidFill>
                <a:schemeClr val="tx1"/>
              </a:solidFill>
            </a:endParaRPr>
          </a:p>
        </p:txBody>
      </p:sp>
      <p:pic>
        <p:nvPicPr>
          <p:cNvPr id="9" name="Symbol zastępczy zawartości 8" descr="L. Zajac 1.jpg"/>
          <p:cNvPicPr>
            <a:picLocks noGrp="1" noChangeAspect="1"/>
          </p:cNvPicPr>
          <p:nvPr>
            <p:ph sz="half" idx="2"/>
          </p:nvPr>
        </p:nvPicPr>
        <p:blipFill>
          <a:blip r:embed="rId2" cstate="print"/>
          <a:stretch>
            <a:fillRect/>
          </a:stretch>
        </p:blipFill>
        <p:spPr>
          <a:xfrm>
            <a:off x="1323975" y="2247900"/>
            <a:ext cx="2914650" cy="3886200"/>
          </a:xfrm>
        </p:spPr>
      </p:pic>
      <p:pic>
        <p:nvPicPr>
          <p:cNvPr id="10" name="Symbol zastępczy zawartości 9" descr="L. Zajac 3.jpg"/>
          <p:cNvPicPr>
            <a:picLocks noGrp="1" noChangeAspect="1"/>
          </p:cNvPicPr>
          <p:nvPr>
            <p:ph sz="half" idx="4"/>
          </p:nvPr>
        </p:nvPicPr>
        <p:blipFill>
          <a:blip r:embed="rId3" cstate="print"/>
          <a:stretch>
            <a:fillRect/>
          </a:stretch>
        </p:blipFill>
        <p:spPr>
          <a:xfrm>
            <a:off x="5362575" y="2247900"/>
            <a:ext cx="2914650" cy="38862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3050"/>
            <a:ext cx="7772400" cy="923702"/>
          </a:xfrm>
        </p:spPr>
        <p:txBody>
          <a:bodyPr>
            <a:normAutofit/>
          </a:bodyPr>
          <a:lstStyle/>
          <a:p>
            <a:pPr algn="ctr"/>
            <a:r>
              <a:rPr lang="pl-PL" sz="2800" dirty="0" smtClean="0">
                <a:solidFill>
                  <a:schemeClr val="tx1"/>
                </a:solidFill>
              </a:rPr>
              <a:t>Pamiątki rodzinne Leny Zając</a:t>
            </a:r>
            <a:endParaRPr lang="pl-PL" sz="2800" dirty="0">
              <a:solidFill>
                <a:schemeClr val="tx1"/>
              </a:solidFill>
            </a:endParaRPr>
          </a:p>
        </p:txBody>
      </p:sp>
      <p:sp>
        <p:nvSpPr>
          <p:cNvPr id="9" name="Symbol zastępczy tekstu 8"/>
          <p:cNvSpPr>
            <a:spLocks noGrp="1"/>
          </p:cNvSpPr>
          <p:nvPr>
            <p:ph type="body" idx="1"/>
          </p:nvPr>
        </p:nvSpPr>
        <p:spPr>
          <a:xfrm>
            <a:off x="457200" y="1340767"/>
            <a:ext cx="7787208" cy="504057"/>
          </a:xfrm>
        </p:spPr>
        <p:txBody>
          <a:bodyPr>
            <a:normAutofit fontScale="85000" lnSpcReduction="20000"/>
          </a:bodyPr>
          <a:lstStyle/>
          <a:p>
            <a:pPr algn="ctr">
              <a:lnSpc>
                <a:spcPct val="150000"/>
              </a:lnSpc>
            </a:pPr>
            <a:r>
              <a:rPr lang="pl-PL" b="0" dirty="0" smtClean="0">
                <a:solidFill>
                  <a:schemeClr val="tx1"/>
                </a:solidFill>
              </a:rPr>
              <a:t>Świadectwo szkolne pradziadka Leny z 1929r.</a:t>
            </a:r>
            <a:endParaRPr lang="pl-PL" b="0" dirty="0">
              <a:solidFill>
                <a:schemeClr val="tx1"/>
              </a:solidFill>
            </a:endParaRPr>
          </a:p>
        </p:txBody>
      </p:sp>
      <p:pic>
        <p:nvPicPr>
          <p:cNvPr id="13" name="Symbol zastępczy zawartości 12" descr="L. Zajac 6.jpg"/>
          <p:cNvPicPr>
            <a:picLocks noGrp="1" noChangeAspect="1"/>
          </p:cNvPicPr>
          <p:nvPr>
            <p:ph sz="half" idx="2"/>
          </p:nvPr>
        </p:nvPicPr>
        <p:blipFill>
          <a:blip r:embed="rId2" cstate="print"/>
          <a:stretch>
            <a:fillRect/>
          </a:stretch>
        </p:blipFill>
        <p:spPr>
          <a:xfrm>
            <a:off x="1323975" y="2247900"/>
            <a:ext cx="2914650" cy="3886200"/>
          </a:xfrm>
        </p:spPr>
      </p:pic>
      <p:pic>
        <p:nvPicPr>
          <p:cNvPr id="14" name="Symbol zastępczy zawartości 13" descr="L. Zajac 5.jpg"/>
          <p:cNvPicPr>
            <a:picLocks noGrp="1" noChangeAspect="1"/>
          </p:cNvPicPr>
          <p:nvPr>
            <p:ph sz="half" idx="4"/>
          </p:nvPr>
        </p:nvPicPr>
        <p:blipFill>
          <a:blip r:embed="rId3" cstate="print"/>
          <a:stretch>
            <a:fillRect/>
          </a:stretch>
        </p:blipFill>
        <p:spPr>
          <a:xfrm>
            <a:off x="5362575" y="2247900"/>
            <a:ext cx="2914650" cy="38862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lstStyle/>
          <a:p>
            <a:pPr algn="ctr"/>
            <a:r>
              <a:rPr lang="pl-PL" dirty="0" smtClean="0">
                <a:solidFill>
                  <a:schemeClr val="tx1"/>
                </a:solidFill>
              </a:rPr>
              <a:t>Pamiątka rodzinna Natalii </a:t>
            </a:r>
            <a:r>
              <a:rPr lang="pl-PL" dirty="0" err="1" smtClean="0">
                <a:solidFill>
                  <a:schemeClr val="tx1"/>
                </a:solidFill>
              </a:rPr>
              <a:t>Sujki</a:t>
            </a:r>
            <a:endParaRPr lang="pl-PL" dirty="0">
              <a:solidFill>
                <a:schemeClr val="tx1"/>
              </a:solidFill>
            </a:endParaRPr>
          </a:p>
        </p:txBody>
      </p:sp>
      <p:pic>
        <p:nvPicPr>
          <p:cNvPr id="10" name="Symbol zastępczy zawartości 9" descr="1.jpg"/>
          <p:cNvPicPr>
            <a:picLocks noGrp="1" noChangeAspect="1"/>
          </p:cNvPicPr>
          <p:nvPr>
            <p:ph sz="quarter" idx="1"/>
          </p:nvPr>
        </p:nvPicPr>
        <p:blipFill>
          <a:blip r:embed="rId2" cstate="print"/>
          <a:stretch>
            <a:fillRect/>
          </a:stretch>
        </p:blipFill>
        <p:spPr>
          <a:xfrm>
            <a:off x="1651161" y="1700807"/>
            <a:ext cx="5225095" cy="3743291"/>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lnSpc>
                <a:spcPct val="150000"/>
              </a:lnSpc>
            </a:pPr>
            <a:r>
              <a:rPr lang="pl-PL" sz="2800" dirty="0" smtClean="0">
                <a:solidFill>
                  <a:schemeClr val="tx1"/>
                </a:solidFill>
              </a:rPr>
              <a:t>Pamiątka rodzinna Liliany Kozubek</a:t>
            </a:r>
            <a:endParaRPr lang="pl-PL" sz="2800" dirty="0">
              <a:solidFill>
                <a:schemeClr val="tx1"/>
              </a:solidFill>
            </a:endParaRPr>
          </a:p>
        </p:txBody>
      </p:sp>
      <p:pic>
        <p:nvPicPr>
          <p:cNvPr id="5" name="Symbol zastępczy zawartości 4" descr="L. Kozubek.jpg"/>
          <p:cNvPicPr>
            <a:picLocks noGrp="1" noChangeAspect="1"/>
          </p:cNvPicPr>
          <p:nvPr>
            <p:ph sz="quarter" idx="1"/>
          </p:nvPr>
        </p:nvPicPr>
        <p:blipFill>
          <a:blip r:embed="rId2" cstate="print"/>
          <a:stretch>
            <a:fillRect/>
          </a:stretch>
        </p:blipFill>
        <p:spPr>
          <a:xfrm>
            <a:off x="1475656" y="1628800"/>
            <a:ext cx="2036683" cy="4525963"/>
          </a:xfrm>
        </p:spPr>
      </p:pic>
      <p:sp>
        <p:nvSpPr>
          <p:cNvPr id="4" name="Symbol zastępczy zawartości 3"/>
          <p:cNvSpPr>
            <a:spLocks noGrp="1"/>
          </p:cNvSpPr>
          <p:nvPr>
            <p:ph sz="quarter" idx="2"/>
          </p:nvPr>
        </p:nvSpPr>
        <p:spPr>
          <a:xfrm>
            <a:off x="4139952" y="1772816"/>
            <a:ext cx="4546848" cy="4353347"/>
          </a:xfrm>
        </p:spPr>
        <p:txBody>
          <a:bodyPr/>
          <a:lstStyle/>
          <a:p>
            <a:pPr marL="0" indent="0" algn="ctr">
              <a:lnSpc>
                <a:spcPct val="150000"/>
              </a:lnSpc>
              <a:buNone/>
            </a:pPr>
            <a:r>
              <a:rPr lang="pl-PL" dirty="0" smtClean="0"/>
              <a:t>Najstarsza rzeczą w domu Liliany jest ten przepiękny zegar, który należał </a:t>
            </a:r>
          </a:p>
          <a:p>
            <a:pPr marL="0" indent="0" algn="ctr">
              <a:lnSpc>
                <a:spcPct val="150000"/>
              </a:lnSpc>
              <a:buNone/>
            </a:pPr>
            <a:r>
              <a:rPr lang="pl-PL" dirty="0" smtClean="0"/>
              <a:t>do Jej prababci.</a:t>
            </a:r>
            <a:endParaRPr lang="pl-PL"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chemeClr val="tx1"/>
                </a:solidFill>
              </a:rPr>
              <a:t>Pamiątka rodzinna Igi Bodo</a:t>
            </a:r>
            <a:endParaRPr lang="pl-PL" sz="2800" dirty="0">
              <a:solidFill>
                <a:schemeClr val="tx1"/>
              </a:solidFill>
            </a:endParaRPr>
          </a:p>
        </p:txBody>
      </p:sp>
      <p:pic>
        <p:nvPicPr>
          <p:cNvPr id="5" name="Symbol zastępczy zawartości 4" descr="I. Bodo.jpg"/>
          <p:cNvPicPr>
            <a:picLocks noGrp="1" noChangeAspect="1"/>
          </p:cNvPicPr>
          <p:nvPr>
            <p:ph sz="quarter" idx="1"/>
          </p:nvPr>
        </p:nvPicPr>
        <p:blipFill>
          <a:blip r:embed="rId2" cstate="print"/>
          <a:stretch>
            <a:fillRect/>
          </a:stretch>
        </p:blipFill>
        <p:spPr>
          <a:xfrm>
            <a:off x="1043608" y="1340768"/>
            <a:ext cx="3111600" cy="4525963"/>
          </a:xfrm>
        </p:spPr>
      </p:pic>
      <p:sp>
        <p:nvSpPr>
          <p:cNvPr id="4" name="Symbol zastępczy zawartości 3"/>
          <p:cNvSpPr>
            <a:spLocks noGrp="1"/>
          </p:cNvSpPr>
          <p:nvPr>
            <p:ph sz="quarter" idx="2"/>
          </p:nvPr>
        </p:nvSpPr>
        <p:spPr>
          <a:xfrm>
            <a:off x="4648200" y="1772816"/>
            <a:ext cx="4038600" cy="4353347"/>
          </a:xfrm>
        </p:spPr>
        <p:txBody>
          <a:bodyPr>
            <a:noAutofit/>
          </a:bodyPr>
          <a:lstStyle/>
          <a:p>
            <a:pPr marL="0" indent="0" algn="ctr">
              <a:lnSpc>
                <a:spcPct val="170000"/>
              </a:lnSpc>
              <a:buNone/>
            </a:pPr>
            <a:r>
              <a:rPr lang="pl-PL" sz="2000" dirty="0" smtClean="0"/>
              <a:t>Bańka na mleko należała </a:t>
            </a:r>
          </a:p>
          <a:p>
            <a:pPr marL="0" indent="0" algn="ctr">
              <a:lnSpc>
                <a:spcPct val="170000"/>
              </a:lnSpc>
              <a:buNone/>
            </a:pPr>
            <a:r>
              <a:rPr lang="pl-PL" sz="2000" dirty="0" smtClean="0"/>
              <a:t>do prababci Igi. Dziś, jako rodzinna pamiątka, stoi na półce</a:t>
            </a:r>
            <a:r>
              <a:rPr lang="pl-PL" sz="2000" dirty="0" smtClean="0"/>
              <a:t>, </a:t>
            </a:r>
            <a:r>
              <a:rPr lang="pl-PL" sz="2000" dirty="0" smtClean="0"/>
              <a:t>i przypomina czasy, </a:t>
            </a:r>
            <a:r>
              <a:rPr lang="pl-PL" sz="2000" dirty="0" smtClean="0"/>
              <a:t>     w </a:t>
            </a:r>
            <a:r>
              <a:rPr lang="pl-PL" sz="2000" dirty="0" smtClean="0"/>
              <a:t>których świeże mleko prosto od krowy nosiło się w takiej bańce.</a:t>
            </a:r>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a:xfrm>
            <a:off x="457200" y="274638"/>
            <a:ext cx="8075240" cy="634082"/>
          </a:xfrm>
        </p:spPr>
        <p:txBody>
          <a:bodyPr>
            <a:normAutofit/>
          </a:bodyPr>
          <a:lstStyle/>
          <a:p>
            <a:pPr algn="ctr"/>
            <a:r>
              <a:rPr lang="pl-PL" sz="2400" dirty="0" smtClean="0">
                <a:solidFill>
                  <a:schemeClr val="tx1"/>
                </a:solidFill>
              </a:rPr>
              <a:t>Medal, który otrzymał pradziadek Patryka Kozubka.</a:t>
            </a:r>
            <a:endParaRPr lang="pl-PL" sz="2400" dirty="0">
              <a:solidFill>
                <a:schemeClr val="tx1"/>
              </a:solidFill>
            </a:endParaRPr>
          </a:p>
        </p:txBody>
      </p:sp>
      <p:pic>
        <p:nvPicPr>
          <p:cNvPr id="13" name="Symbol zastępczy zawartości 12"/>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2771800" y="1412776"/>
            <a:ext cx="4038600" cy="2624823"/>
          </a:xfrm>
          <a:prstGeom prst="rect">
            <a:avLst/>
          </a:prstGeom>
        </p:spPr>
      </p:pic>
      <p:sp>
        <p:nvSpPr>
          <p:cNvPr id="12" name="Symbol zastępczy zawartości 11"/>
          <p:cNvSpPr>
            <a:spLocks noGrp="1"/>
          </p:cNvSpPr>
          <p:nvPr>
            <p:ph sz="quarter" idx="2"/>
          </p:nvPr>
        </p:nvSpPr>
        <p:spPr>
          <a:xfrm>
            <a:off x="323528" y="4437112"/>
            <a:ext cx="8363272" cy="1689051"/>
          </a:xfrm>
        </p:spPr>
        <p:txBody>
          <a:bodyPr>
            <a:normAutofit fontScale="92500" lnSpcReduction="20000"/>
          </a:bodyPr>
          <a:lstStyle/>
          <a:p>
            <a:pPr algn="ctr">
              <a:lnSpc>
                <a:spcPct val="150000"/>
              </a:lnSpc>
              <a:buNone/>
            </a:pPr>
            <a:r>
              <a:rPr lang="pl-PL" dirty="0" smtClean="0"/>
              <a:t>Pradziadek Patryka Kozubka został odznaczony</a:t>
            </a:r>
          </a:p>
          <a:p>
            <a:pPr algn="ctr">
              <a:lnSpc>
                <a:spcPct val="150000"/>
              </a:lnSpc>
              <a:buNone/>
            </a:pPr>
            <a:r>
              <a:rPr lang="pl-PL" dirty="0" smtClean="0"/>
              <a:t> tym medalem za działalność w Armii Krajowej podczas II wojny światowej.</a:t>
            </a:r>
            <a:endParaRPr lang="pl-P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p:txBody>
          <a:bodyPr>
            <a:normAutofit/>
          </a:bodyPr>
          <a:lstStyle/>
          <a:p>
            <a:pPr algn="ctr"/>
            <a:r>
              <a:rPr lang="pl-PL" sz="2800" dirty="0" smtClean="0">
                <a:solidFill>
                  <a:schemeClr val="tx1"/>
                </a:solidFill>
              </a:rPr>
              <a:t>Pamiątka rodzinna Amelii Krzemińskiej</a:t>
            </a:r>
            <a:endParaRPr lang="pl-PL" sz="2800" dirty="0">
              <a:solidFill>
                <a:schemeClr val="tx1"/>
              </a:solidFill>
            </a:endParaRPr>
          </a:p>
        </p:txBody>
      </p:sp>
      <p:pic>
        <p:nvPicPr>
          <p:cNvPr id="5" name="Symbol zastępczy zawartości 4" descr="Amelia.jpg"/>
          <p:cNvPicPr>
            <a:picLocks noGrp="1" noChangeAspect="1"/>
          </p:cNvPicPr>
          <p:nvPr>
            <p:ph sz="quarter" idx="1"/>
          </p:nvPr>
        </p:nvPicPr>
        <p:blipFill>
          <a:blip r:embed="rId2" cstate="print"/>
          <a:stretch>
            <a:fillRect/>
          </a:stretch>
        </p:blipFill>
        <p:spPr>
          <a:xfrm>
            <a:off x="1472546" y="1447800"/>
            <a:ext cx="2633382" cy="4572000"/>
          </a:xfrm>
        </p:spPr>
      </p:pic>
      <p:sp>
        <p:nvSpPr>
          <p:cNvPr id="4" name="Symbol zastępczy zawartości 3"/>
          <p:cNvSpPr>
            <a:spLocks noGrp="1"/>
          </p:cNvSpPr>
          <p:nvPr>
            <p:ph sz="quarter" idx="2"/>
          </p:nvPr>
        </p:nvSpPr>
        <p:spPr>
          <a:xfrm>
            <a:off x="4211960" y="1772816"/>
            <a:ext cx="4474840" cy="3417243"/>
          </a:xfrm>
        </p:spPr>
        <p:txBody>
          <a:bodyPr>
            <a:normAutofit fontScale="92500" lnSpcReduction="10000"/>
          </a:bodyPr>
          <a:lstStyle/>
          <a:p>
            <a:pPr marL="0" indent="0" algn="ctr">
              <a:lnSpc>
                <a:spcPct val="150000"/>
              </a:lnSpc>
              <a:buNone/>
            </a:pPr>
            <a:r>
              <a:rPr lang="pl-PL" dirty="0" smtClean="0"/>
              <a:t>Jedną z najstarszych,</a:t>
            </a:r>
          </a:p>
          <a:p>
            <a:pPr marL="0" indent="0" algn="ctr">
              <a:lnSpc>
                <a:spcPct val="150000"/>
              </a:lnSpc>
              <a:buNone/>
            </a:pPr>
            <a:r>
              <a:rPr lang="pl-PL" dirty="0" smtClean="0"/>
              <a:t> a zarazem najciekawszych rzeczy w domu Amelii </a:t>
            </a:r>
            <a:r>
              <a:rPr lang="pl-PL" dirty="0" smtClean="0"/>
              <a:t>Krzemińskiej, jest </a:t>
            </a:r>
            <a:r>
              <a:rPr lang="pl-PL" dirty="0" smtClean="0"/>
              <a:t>lampa, która należała do Jej prababci.</a:t>
            </a:r>
            <a:endParaRPr lang="pl-P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solidFill>
                  <a:schemeClr val="tx1"/>
                </a:solidFill>
              </a:rPr>
              <a:t>Rodzinne pamiątki Piotrka Orzechowskiego</a:t>
            </a:r>
            <a:endParaRPr lang="pl-PL" sz="3200" dirty="0">
              <a:solidFill>
                <a:schemeClr val="tx1"/>
              </a:solidFill>
            </a:endParaRPr>
          </a:p>
        </p:txBody>
      </p:sp>
      <p:sp>
        <p:nvSpPr>
          <p:cNvPr id="5" name="Symbol zastępczy tekstu 4"/>
          <p:cNvSpPr>
            <a:spLocks noGrp="1"/>
          </p:cNvSpPr>
          <p:nvPr>
            <p:ph type="body" idx="1"/>
          </p:nvPr>
        </p:nvSpPr>
        <p:spPr>
          <a:xfrm>
            <a:off x="323528" y="2708920"/>
            <a:ext cx="4173860" cy="1296143"/>
          </a:xfrm>
        </p:spPr>
        <p:txBody>
          <a:bodyPr/>
          <a:lstStyle/>
          <a:p>
            <a:pPr algn="ctr"/>
            <a:r>
              <a:rPr lang="pl-PL" b="0" dirty="0" smtClean="0">
                <a:solidFill>
                  <a:schemeClr val="tx1"/>
                </a:solidFill>
              </a:rPr>
              <a:t>Banknot z 1948r</a:t>
            </a:r>
            <a:r>
              <a:rPr lang="pl-PL" dirty="0" smtClean="0">
                <a:solidFill>
                  <a:schemeClr val="tx1"/>
                </a:solidFill>
              </a:rPr>
              <a:t>.</a:t>
            </a:r>
            <a:endParaRPr lang="pl-PL" dirty="0">
              <a:solidFill>
                <a:schemeClr val="tx1"/>
              </a:solidFill>
            </a:endParaRPr>
          </a:p>
        </p:txBody>
      </p:sp>
      <p:sp>
        <p:nvSpPr>
          <p:cNvPr id="7" name="Symbol zastępczy tekstu 6"/>
          <p:cNvSpPr>
            <a:spLocks noGrp="1"/>
          </p:cNvSpPr>
          <p:nvPr>
            <p:ph type="body" sz="half" idx="3"/>
          </p:nvPr>
        </p:nvSpPr>
        <p:spPr>
          <a:xfrm>
            <a:off x="4645025" y="1628800"/>
            <a:ext cx="4041775" cy="720079"/>
          </a:xfrm>
        </p:spPr>
        <p:txBody>
          <a:bodyPr/>
          <a:lstStyle/>
          <a:p>
            <a:pPr algn="ctr"/>
            <a:r>
              <a:rPr lang="pl-PL" b="0" dirty="0" smtClean="0">
                <a:solidFill>
                  <a:schemeClr val="tx1"/>
                </a:solidFill>
              </a:rPr>
              <a:t>Banknot z 1940r.</a:t>
            </a:r>
            <a:endParaRPr lang="pl-PL" b="0" dirty="0">
              <a:solidFill>
                <a:schemeClr val="tx1"/>
              </a:solidFill>
            </a:endParaRPr>
          </a:p>
        </p:txBody>
      </p:sp>
      <p:pic>
        <p:nvPicPr>
          <p:cNvPr id="9" name="Symbol zastępczy zawartości 8" descr="Piotrek.jpg"/>
          <p:cNvPicPr>
            <a:picLocks noGrp="1" noChangeAspect="1"/>
          </p:cNvPicPr>
          <p:nvPr>
            <p:ph sz="half" idx="2"/>
          </p:nvPr>
        </p:nvPicPr>
        <p:blipFill>
          <a:blip r:embed="rId2" cstate="print"/>
          <a:stretch>
            <a:fillRect/>
          </a:stretch>
        </p:blipFill>
        <p:spPr>
          <a:xfrm>
            <a:off x="251519" y="4365104"/>
            <a:ext cx="4198347" cy="1952318"/>
          </a:xfrm>
        </p:spPr>
      </p:pic>
      <p:pic>
        <p:nvPicPr>
          <p:cNvPr id="10" name="Symbol zastępczy zawartości 9" descr="Piotrek 1.jpg"/>
          <p:cNvPicPr>
            <a:picLocks noGrp="1" noChangeAspect="1"/>
          </p:cNvPicPr>
          <p:nvPr>
            <p:ph sz="half" idx="4"/>
          </p:nvPr>
        </p:nvPicPr>
        <p:blipFill>
          <a:blip r:embed="rId3" cstate="print"/>
          <a:stretch>
            <a:fillRect/>
          </a:stretch>
        </p:blipFill>
        <p:spPr>
          <a:xfrm>
            <a:off x="4572000" y="2492896"/>
            <a:ext cx="4308668" cy="2309481"/>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chemeClr val="tx1"/>
                </a:solidFill>
              </a:rPr>
              <a:t>Pamiątki rodzinne Mikołaja Pisza</a:t>
            </a:r>
            <a:endParaRPr lang="pl-PL" sz="2800" dirty="0">
              <a:solidFill>
                <a:schemeClr val="tx1"/>
              </a:solidFill>
            </a:endParaRPr>
          </a:p>
        </p:txBody>
      </p:sp>
      <p:sp>
        <p:nvSpPr>
          <p:cNvPr id="3" name="Symbol zastępczy tekstu 2"/>
          <p:cNvSpPr>
            <a:spLocks noGrp="1"/>
          </p:cNvSpPr>
          <p:nvPr>
            <p:ph type="body" idx="1"/>
          </p:nvPr>
        </p:nvSpPr>
        <p:spPr>
          <a:xfrm>
            <a:off x="457200" y="1535112"/>
            <a:ext cx="4040188" cy="1461840"/>
          </a:xfrm>
        </p:spPr>
        <p:txBody>
          <a:bodyPr>
            <a:normAutofit fontScale="70000" lnSpcReduction="20000"/>
          </a:bodyPr>
          <a:lstStyle/>
          <a:p>
            <a:pPr algn="ctr">
              <a:lnSpc>
                <a:spcPct val="150000"/>
              </a:lnSpc>
            </a:pPr>
            <a:r>
              <a:rPr lang="pl-PL" b="0" dirty="0" smtClean="0">
                <a:solidFill>
                  <a:schemeClr val="tx1"/>
                </a:solidFill>
              </a:rPr>
              <a:t>Paździerz- urządzenie do czesania lnu,  z którego korzystała </a:t>
            </a:r>
            <a:r>
              <a:rPr lang="pl-PL" b="0" dirty="0" err="1" smtClean="0">
                <a:solidFill>
                  <a:schemeClr val="tx1"/>
                </a:solidFill>
              </a:rPr>
              <a:t>prapraprababcia</a:t>
            </a:r>
            <a:r>
              <a:rPr lang="pl-PL" b="0" dirty="0" smtClean="0">
                <a:solidFill>
                  <a:schemeClr val="tx1"/>
                </a:solidFill>
              </a:rPr>
              <a:t> Mikołaja.</a:t>
            </a:r>
            <a:endParaRPr lang="pl-PL" b="0" dirty="0">
              <a:solidFill>
                <a:schemeClr val="tx1"/>
              </a:solidFill>
            </a:endParaRPr>
          </a:p>
        </p:txBody>
      </p:sp>
      <p:sp>
        <p:nvSpPr>
          <p:cNvPr id="5" name="Symbol zastępczy tekstu 4"/>
          <p:cNvSpPr>
            <a:spLocks noGrp="1"/>
          </p:cNvSpPr>
          <p:nvPr>
            <p:ph type="body" sz="half" idx="3"/>
          </p:nvPr>
        </p:nvSpPr>
        <p:spPr/>
        <p:txBody>
          <a:bodyPr/>
          <a:lstStyle/>
          <a:p>
            <a:pPr algn="ctr"/>
            <a:r>
              <a:rPr lang="pl-PL" b="0" dirty="0" smtClean="0">
                <a:solidFill>
                  <a:schemeClr val="tx1"/>
                </a:solidFill>
              </a:rPr>
              <a:t>Moneta z 1923r.</a:t>
            </a:r>
            <a:endParaRPr lang="pl-PL" b="0" dirty="0">
              <a:solidFill>
                <a:schemeClr val="tx1"/>
              </a:solidFill>
            </a:endParaRPr>
          </a:p>
        </p:txBody>
      </p:sp>
      <p:pic>
        <p:nvPicPr>
          <p:cNvPr id="7" name="Symbol zastępczy zawartości 6" descr="pazdzierz.jpg"/>
          <p:cNvPicPr>
            <a:picLocks noGrp="1" noChangeAspect="1"/>
          </p:cNvPicPr>
          <p:nvPr>
            <p:ph sz="half" idx="2"/>
          </p:nvPr>
        </p:nvPicPr>
        <p:blipFill>
          <a:blip r:embed="rId2" cstate="print"/>
          <a:stretch>
            <a:fillRect/>
          </a:stretch>
        </p:blipFill>
        <p:spPr>
          <a:xfrm>
            <a:off x="827584" y="3429000"/>
            <a:ext cx="3733800" cy="2800350"/>
          </a:xfrm>
        </p:spPr>
      </p:pic>
      <p:pic>
        <p:nvPicPr>
          <p:cNvPr id="8" name="Symbol zastępczy zawartości 7" descr="Pisz.jpg"/>
          <p:cNvPicPr>
            <a:picLocks noGrp="1" noChangeAspect="1"/>
          </p:cNvPicPr>
          <p:nvPr>
            <p:ph sz="half" idx="4"/>
          </p:nvPr>
        </p:nvPicPr>
        <p:blipFill>
          <a:blip r:embed="rId3" cstate="print"/>
          <a:stretch>
            <a:fillRect/>
          </a:stretch>
        </p:blipFill>
        <p:spPr>
          <a:xfrm>
            <a:off x="5364088" y="2420888"/>
            <a:ext cx="3264362" cy="244827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3050"/>
            <a:ext cx="7772400" cy="779686"/>
          </a:xfrm>
        </p:spPr>
        <p:txBody>
          <a:bodyPr>
            <a:normAutofit/>
          </a:bodyPr>
          <a:lstStyle/>
          <a:p>
            <a:pPr algn="ctr"/>
            <a:r>
              <a:rPr lang="pl-PL" sz="2800" dirty="0" smtClean="0">
                <a:solidFill>
                  <a:schemeClr val="tx1"/>
                </a:solidFill>
              </a:rPr>
              <a:t>Pamiątki rodzinne Agnieszki Smolarczyk</a:t>
            </a:r>
            <a:endParaRPr lang="pl-PL" sz="2800" dirty="0">
              <a:solidFill>
                <a:schemeClr val="tx1"/>
              </a:solidFill>
            </a:endParaRPr>
          </a:p>
        </p:txBody>
      </p:sp>
      <p:sp>
        <p:nvSpPr>
          <p:cNvPr id="3" name="Symbol zastępczy tekstu 2"/>
          <p:cNvSpPr>
            <a:spLocks noGrp="1"/>
          </p:cNvSpPr>
          <p:nvPr>
            <p:ph type="body" idx="1"/>
          </p:nvPr>
        </p:nvSpPr>
        <p:spPr>
          <a:xfrm>
            <a:off x="457200" y="1124744"/>
            <a:ext cx="8219256" cy="1050131"/>
          </a:xfrm>
        </p:spPr>
        <p:txBody>
          <a:bodyPr>
            <a:normAutofit fontScale="70000" lnSpcReduction="20000"/>
          </a:bodyPr>
          <a:lstStyle/>
          <a:p>
            <a:pPr algn="ctr">
              <a:lnSpc>
                <a:spcPct val="150000"/>
              </a:lnSpc>
            </a:pPr>
            <a:r>
              <a:rPr lang="pl-PL" b="0" dirty="0" smtClean="0">
                <a:solidFill>
                  <a:schemeClr val="tx1"/>
                </a:solidFill>
              </a:rPr>
              <a:t>Ciocia Agnieszki była zakonnicą w klasztorze św. Katarzyny, </a:t>
            </a:r>
          </a:p>
          <a:p>
            <a:pPr algn="ctr">
              <a:lnSpc>
                <a:spcPct val="150000"/>
              </a:lnSpc>
            </a:pPr>
            <a:r>
              <a:rPr lang="pl-PL" b="0" dirty="0" smtClean="0">
                <a:solidFill>
                  <a:schemeClr val="tx1"/>
                </a:solidFill>
              </a:rPr>
              <a:t>w którym wydawano to czasopismo. Egzemplarze z 1920 i z 1923 roku.</a:t>
            </a:r>
            <a:endParaRPr lang="pl-PL" b="0" dirty="0">
              <a:solidFill>
                <a:schemeClr val="tx1"/>
              </a:solidFill>
            </a:endParaRPr>
          </a:p>
        </p:txBody>
      </p:sp>
      <p:pic>
        <p:nvPicPr>
          <p:cNvPr id="7" name="Symbol zastępczy zawartości 6" descr="1917.png"/>
          <p:cNvPicPr>
            <a:picLocks noGrp="1" noChangeAspect="1"/>
          </p:cNvPicPr>
          <p:nvPr>
            <p:ph sz="half" idx="2"/>
          </p:nvPr>
        </p:nvPicPr>
        <p:blipFill>
          <a:blip r:embed="rId2" cstate="print"/>
          <a:stretch>
            <a:fillRect/>
          </a:stretch>
        </p:blipFill>
        <p:spPr>
          <a:xfrm>
            <a:off x="1688178" y="2247900"/>
            <a:ext cx="2186243" cy="3886200"/>
          </a:xfrm>
        </p:spPr>
      </p:pic>
      <p:pic>
        <p:nvPicPr>
          <p:cNvPr id="8" name="Symbol zastępczy zawartości 7" descr="dzwoneczek.png"/>
          <p:cNvPicPr>
            <a:picLocks noGrp="1" noChangeAspect="1"/>
          </p:cNvPicPr>
          <p:nvPr>
            <p:ph sz="half" idx="4"/>
          </p:nvPr>
        </p:nvPicPr>
        <p:blipFill>
          <a:blip r:embed="rId3" cstate="print"/>
          <a:stretch>
            <a:fillRect/>
          </a:stretch>
        </p:blipFill>
        <p:spPr>
          <a:xfrm>
            <a:off x="4283968" y="2276872"/>
            <a:ext cx="4039985" cy="329184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1923.png"/>
          <p:cNvPicPr>
            <a:picLocks noGrp="1" noChangeAspect="1"/>
          </p:cNvPicPr>
          <p:nvPr>
            <p:ph sz="half" idx="2"/>
          </p:nvPr>
        </p:nvPicPr>
        <p:blipFill>
          <a:blip r:embed="rId2" cstate="print"/>
          <a:stretch>
            <a:fillRect/>
          </a:stretch>
        </p:blipFill>
        <p:spPr>
          <a:xfrm>
            <a:off x="467544" y="692696"/>
            <a:ext cx="4039985" cy="3029989"/>
          </a:xfrm>
        </p:spPr>
      </p:pic>
      <p:sp>
        <p:nvSpPr>
          <p:cNvPr id="6" name="Symbol zastępczy zawartości 5"/>
          <p:cNvSpPr>
            <a:spLocks noGrp="1"/>
          </p:cNvSpPr>
          <p:nvPr>
            <p:ph sz="half" idx="4"/>
          </p:nvPr>
        </p:nvSpPr>
        <p:spPr>
          <a:xfrm>
            <a:off x="3347865" y="3933055"/>
            <a:ext cx="5338936" cy="2193107"/>
          </a:xfrm>
        </p:spPr>
        <p:txBody>
          <a:bodyPr/>
          <a:lstStyle/>
          <a:p>
            <a:pPr marL="0" indent="0" algn="ctr">
              <a:lnSpc>
                <a:spcPct val="150000"/>
              </a:lnSpc>
              <a:buNone/>
            </a:pPr>
            <a:r>
              <a:rPr lang="pl-PL" dirty="0" smtClean="0"/>
              <a:t>Najstarsza moneta w domu Agnieszki Smolarczyk</a:t>
            </a:r>
          </a:p>
          <a:p>
            <a:pPr marL="0" indent="0" algn="ctr">
              <a:lnSpc>
                <a:spcPct val="150000"/>
              </a:lnSpc>
              <a:buNone/>
            </a:pPr>
            <a:r>
              <a:rPr lang="pl-PL" dirty="0" smtClean="0"/>
              <a:t> pochodzi z 1923r.</a:t>
            </a:r>
            <a:endParaRPr lang="pl-P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a:xfrm>
            <a:off x="457200" y="274638"/>
            <a:ext cx="8229600" cy="994122"/>
          </a:xfrm>
        </p:spPr>
        <p:txBody>
          <a:bodyPr>
            <a:normAutofit/>
          </a:bodyPr>
          <a:lstStyle/>
          <a:p>
            <a:pPr algn="ctr"/>
            <a:r>
              <a:rPr lang="pl-PL" sz="2800" dirty="0" smtClean="0">
                <a:solidFill>
                  <a:schemeClr val="tx1"/>
                </a:solidFill>
              </a:rPr>
              <a:t>Pamiątki rodzinne Michała Gawła</a:t>
            </a:r>
            <a:endParaRPr lang="pl-PL" sz="2800" dirty="0">
              <a:solidFill>
                <a:schemeClr val="tx1"/>
              </a:solidFill>
            </a:endParaRPr>
          </a:p>
        </p:txBody>
      </p:sp>
      <p:sp>
        <p:nvSpPr>
          <p:cNvPr id="11" name="Symbol zastępczy tekstu 10"/>
          <p:cNvSpPr>
            <a:spLocks noGrp="1"/>
          </p:cNvSpPr>
          <p:nvPr>
            <p:ph type="body" idx="1"/>
          </p:nvPr>
        </p:nvSpPr>
        <p:spPr>
          <a:xfrm>
            <a:off x="457200" y="1124744"/>
            <a:ext cx="4040188" cy="1050131"/>
          </a:xfrm>
        </p:spPr>
        <p:txBody>
          <a:bodyPr>
            <a:normAutofit fontScale="85000" lnSpcReduction="10000"/>
          </a:bodyPr>
          <a:lstStyle/>
          <a:p>
            <a:pPr algn="ctr">
              <a:lnSpc>
                <a:spcPct val="150000"/>
              </a:lnSpc>
            </a:pPr>
            <a:r>
              <a:rPr lang="pl-PL" b="0" dirty="0" smtClean="0">
                <a:solidFill>
                  <a:schemeClr val="tx1"/>
                </a:solidFill>
              </a:rPr>
              <a:t>Kołowrotek, którego używała prababcia Michała z 1890r.</a:t>
            </a:r>
            <a:endParaRPr lang="pl-PL" b="0" dirty="0">
              <a:solidFill>
                <a:schemeClr val="tx1"/>
              </a:solidFill>
            </a:endParaRPr>
          </a:p>
        </p:txBody>
      </p:sp>
      <p:sp>
        <p:nvSpPr>
          <p:cNvPr id="13" name="Symbol zastępczy tekstu 12"/>
          <p:cNvSpPr>
            <a:spLocks noGrp="1"/>
          </p:cNvSpPr>
          <p:nvPr>
            <p:ph type="body" sz="half" idx="3"/>
          </p:nvPr>
        </p:nvSpPr>
        <p:spPr>
          <a:xfrm>
            <a:off x="4645025" y="1268760"/>
            <a:ext cx="4041775" cy="906115"/>
          </a:xfrm>
        </p:spPr>
        <p:txBody>
          <a:bodyPr>
            <a:noAutofit/>
          </a:bodyPr>
          <a:lstStyle/>
          <a:p>
            <a:pPr algn="ctr">
              <a:lnSpc>
                <a:spcPct val="150000"/>
              </a:lnSpc>
            </a:pPr>
            <a:r>
              <a:rPr lang="pl-PL" sz="1800" b="0" dirty="0" smtClean="0">
                <a:solidFill>
                  <a:schemeClr val="tx1"/>
                </a:solidFill>
              </a:rPr>
              <a:t>Szczotka do czesania lnu </a:t>
            </a:r>
          </a:p>
          <a:p>
            <a:pPr algn="ctr">
              <a:lnSpc>
                <a:spcPct val="150000"/>
              </a:lnSpc>
            </a:pPr>
            <a:r>
              <a:rPr lang="pl-PL" sz="1800" b="0" dirty="0" smtClean="0">
                <a:solidFill>
                  <a:schemeClr val="tx1"/>
                </a:solidFill>
              </a:rPr>
              <a:t>z 1840r.</a:t>
            </a:r>
            <a:endParaRPr lang="pl-PL" sz="1800" b="0" dirty="0">
              <a:solidFill>
                <a:schemeClr val="tx1"/>
              </a:solidFill>
            </a:endParaRPr>
          </a:p>
        </p:txBody>
      </p:sp>
      <p:pic>
        <p:nvPicPr>
          <p:cNvPr id="15" name="Symbol zastępczy zawartości 14"/>
          <p:cNvPicPr>
            <a:picLocks noGrp="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1324486" y="2247900"/>
            <a:ext cx="2913628" cy="3886200"/>
          </a:xfrm>
          <a:prstGeom prst="rect">
            <a:avLst/>
          </a:prstGeom>
        </p:spPr>
      </p:pic>
      <p:pic>
        <p:nvPicPr>
          <p:cNvPr id="16" name="Symbol zastępczy zawartości 15"/>
          <p:cNvPicPr>
            <a:picLocks noGrp="1"/>
          </p:cNvPicPr>
          <p:nvPr>
            <p:ph sz="half" idx="4"/>
          </p:nvPr>
        </p:nvPicPr>
        <p:blipFill>
          <a:blip r:embed="rId3" cstate="print">
            <a:extLst>
              <a:ext uri="{28A0092B-C50C-407E-A947-70E740481C1C}">
                <a14:useLocalDpi xmlns:a14="http://schemas.microsoft.com/office/drawing/2010/main" xmlns="" val="0"/>
              </a:ext>
            </a:extLst>
          </a:blip>
          <a:stretch>
            <a:fillRect/>
          </a:stretch>
        </p:blipFill>
        <p:spPr>
          <a:xfrm>
            <a:off x="5363086" y="2247900"/>
            <a:ext cx="2913628" cy="3886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066130"/>
          </a:xfrm>
        </p:spPr>
        <p:txBody>
          <a:bodyPr>
            <a:normAutofit/>
          </a:bodyPr>
          <a:lstStyle/>
          <a:p>
            <a:pPr algn="ctr"/>
            <a:r>
              <a:rPr lang="pl-PL" sz="2800" dirty="0" smtClean="0">
                <a:solidFill>
                  <a:schemeClr val="tx1"/>
                </a:solidFill>
              </a:rPr>
              <a:t>Pamiątki rodzinne Michała Gawła</a:t>
            </a:r>
            <a:endParaRPr lang="pl-PL" sz="2800" dirty="0">
              <a:solidFill>
                <a:schemeClr val="tx1"/>
              </a:solidFill>
            </a:endParaRPr>
          </a:p>
        </p:txBody>
      </p:sp>
      <p:sp>
        <p:nvSpPr>
          <p:cNvPr id="3" name="Symbol zastępczy tekstu 2"/>
          <p:cNvSpPr>
            <a:spLocks noGrp="1"/>
          </p:cNvSpPr>
          <p:nvPr>
            <p:ph type="body" idx="1"/>
          </p:nvPr>
        </p:nvSpPr>
        <p:spPr>
          <a:xfrm>
            <a:off x="457200" y="1124745"/>
            <a:ext cx="4040188" cy="648072"/>
          </a:xfrm>
        </p:spPr>
        <p:txBody>
          <a:bodyPr/>
          <a:lstStyle/>
          <a:p>
            <a:pPr algn="ctr"/>
            <a:r>
              <a:rPr lang="pl-PL" b="0" dirty="0" smtClean="0">
                <a:solidFill>
                  <a:schemeClr val="tx1"/>
                </a:solidFill>
              </a:rPr>
              <a:t>Żelazko na węgiel z 1800r.</a:t>
            </a:r>
            <a:endParaRPr lang="pl-PL" b="0" dirty="0">
              <a:solidFill>
                <a:schemeClr val="tx1"/>
              </a:solidFill>
            </a:endParaRPr>
          </a:p>
        </p:txBody>
      </p:sp>
      <p:sp>
        <p:nvSpPr>
          <p:cNvPr id="5" name="Symbol zastępczy tekstu 4"/>
          <p:cNvSpPr>
            <a:spLocks noGrp="1"/>
          </p:cNvSpPr>
          <p:nvPr>
            <p:ph type="body" sz="half" idx="3"/>
          </p:nvPr>
        </p:nvSpPr>
        <p:spPr>
          <a:xfrm>
            <a:off x="4645025" y="1484785"/>
            <a:ext cx="4041775" cy="792088"/>
          </a:xfrm>
        </p:spPr>
        <p:txBody>
          <a:bodyPr>
            <a:normAutofit lnSpcReduction="10000"/>
          </a:bodyPr>
          <a:lstStyle/>
          <a:p>
            <a:pPr algn="ctr"/>
            <a:r>
              <a:rPr lang="pl-PL" b="0" dirty="0" smtClean="0">
                <a:solidFill>
                  <a:schemeClr val="tx1"/>
                </a:solidFill>
              </a:rPr>
              <a:t>Pierwsze żelazko na prąd z 1950r.</a:t>
            </a:r>
            <a:endParaRPr lang="pl-PL" b="0" dirty="0">
              <a:solidFill>
                <a:schemeClr val="tx1"/>
              </a:solidFill>
            </a:endParaRPr>
          </a:p>
        </p:txBody>
      </p:sp>
      <p:pic>
        <p:nvPicPr>
          <p:cNvPr id="7" name="Symbol zastępczy zawartości 6"/>
          <p:cNvPicPr>
            <a:picLocks noGrp="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39552" y="1916832"/>
            <a:ext cx="4039985" cy="3029989"/>
          </a:xfrm>
          <a:prstGeom prst="rect">
            <a:avLst/>
          </a:prstGeom>
        </p:spPr>
      </p:pic>
      <p:pic>
        <p:nvPicPr>
          <p:cNvPr id="8" name="Symbol zastępczy zawartości 7"/>
          <p:cNvPicPr>
            <a:picLocks noGrp="1"/>
          </p:cNvPicPr>
          <p:nvPr>
            <p:ph sz="half" idx="4"/>
          </p:nvPr>
        </p:nvPicPr>
        <p:blipFill>
          <a:blip r:embed="rId3" cstate="print">
            <a:extLst>
              <a:ext uri="{28A0092B-C50C-407E-A947-70E740481C1C}">
                <a14:useLocalDpi xmlns:a14="http://schemas.microsoft.com/office/drawing/2010/main" xmlns="" val="0"/>
              </a:ext>
            </a:extLst>
          </a:blip>
          <a:stretch>
            <a:fillRect/>
          </a:stretch>
        </p:blipFill>
        <p:spPr>
          <a:xfrm>
            <a:off x="5363086" y="2247900"/>
            <a:ext cx="2913628" cy="3886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pPr algn="ctr"/>
            <a:r>
              <a:rPr lang="pl-PL" sz="2800" dirty="0" smtClean="0">
                <a:solidFill>
                  <a:schemeClr val="tx1"/>
                </a:solidFill>
              </a:rPr>
              <a:t>Pamiątki rodzinne Michała Gawła</a:t>
            </a:r>
            <a:endParaRPr lang="pl-PL" sz="2800" dirty="0">
              <a:solidFill>
                <a:schemeClr val="tx1"/>
              </a:solidFill>
            </a:endParaRPr>
          </a:p>
        </p:txBody>
      </p:sp>
      <p:pic>
        <p:nvPicPr>
          <p:cNvPr id="10" name="Symbol zastępczy zawartości 9"/>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1091363" y="1470660"/>
            <a:ext cx="3395749" cy="4526280"/>
          </a:xfrm>
          <a:prstGeom prst="rect">
            <a:avLst/>
          </a:prstGeom>
        </p:spPr>
      </p:pic>
      <p:sp>
        <p:nvSpPr>
          <p:cNvPr id="9" name="Symbol zastępczy zawartości 8"/>
          <p:cNvSpPr>
            <a:spLocks noGrp="1"/>
          </p:cNvSpPr>
          <p:nvPr>
            <p:ph sz="quarter" idx="2"/>
          </p:nvPr>
        </p:nvSpPr>
        <p:spPr>
          <a:xfrm>
            <a:off x="4648200" y="2276872"/>
            <a:ext cx="4038600" cy="3849291"/>
          </a:xfrm>
        </p:spPr>
        <p:txBody>
          <a:bodyPr/>
          <a:lstStyle/>
          <a:p>
            <a:pPr marL="0" indent="0" algn="ctr">
              <a:lnSpc>
                <a:spcPct val="150000"/>
              </a:lnSpc>
              <a:buNone/>
            </a:pPr>
            <a:r>
              <a:rPr lang="pl-PL" dirty="0" smtClean="0"/>
              <a:t>Młynek do kawy</a:t>
            </a:r>
          </a:p>
          <a:p>
            <a:pPr marL="0" indent="0" algn="ctr">
              <a:lnSpc>
                <a:spcPct val="150000"/>
              </a:lnSpc>
              <a:buNone/>
            </a:pPr>
            <a:r>
              <a:rPr lang="pl-PL" dirty="0" smtClean="0"/>
              <a:t> z 1890r. </a:t>
            </a:r>
          </a:p>
          <a:p>
            <a:pPr marL="0" indent="0" algn="ctr">
              <a:lnSpc>
                <a:spcPct val="150000"/>
              </a:lnSpc>
              <a:buNone/>
            </a:pPr>
            <a:r>
              <a:rPr lang="pl-PL" dirty="0" smtClean="0"/>
              <a:t>Siostra pradziadka Michała przywiozła go </a:t>
            </a:r>
          </a:p>
          <a:p>
            <a:pPr marL="0" indent="0" algn="ctr">
              <a:lnSpc>
                <a:spcPct val="150000"/>
              </a:lnSpc>
              <a:buNone/>
            </a:pPr>
            <a:r>
              <a:rPr lang="pl-PL" dirty="0" smtClean="0"/>
              <a:t>z Ameryki.</a:t>
            </a:r>
            <a:endParaRPr lang="pl-PL"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2800" dirty="0" smtClean="0">
                <a:solidFill>
                  <a:schemeClr val="tx1"/>
                </a:solidFill>
              </a:rPr>
              <a:t>Pamiątki rodzinne Michała Gawła</a:t>
            </a:r>
            <a:endParaRPr lang="pl-PL" sz="2800" dirty="0">
              <a:solidFill>
                <a:schemeClr val="tx1"/>
              </a:solidFill>
            </a:endParaRPr>
          </a:p>
        </p:txBody>
      </p:sp>
      <p:pic>
        <p:nvPicPr>
          <p:cNvPr id="5" name="Symbol zastępczy zawartości 4"/>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899592" y="1556792"/>
            <a:ext cx="3394472" cy="4525963"/>
          </a:xfrm>
          <a:prstGeom prst="rect">
            <a:avLst/>
          </a:prstGeom>
        </p:spPr>
      </p:pic>
      <p:sp>
        <p:nvSpPr>
          <p:cNvPr id="4" name="Symbol zastępczy zawartości 3"/>
          <p:cNvSpPr>
            <a:spLocks noGrp="1"/>
          </p:cNvSpPr>
          <p:nvPr>
            <p:ph sz="quarter" idx="2"/>
          </p:nvPr>
        </p:nvSpPr>
        <p:spPr>
          <a:xfrm>
            <a:off x="4772649" y="3212976"/>
            <a:ext cx="4038600" cy="1401019"/>
          </a:xfrm>
        </p:spPr>
        <p:txBody>
          <a:bodyPr/>
          <a:lstStyle/>
          <a:p>
            <a:pPr marL="0" indent="0" algn="ctr">
              <a:buNone/>
            </a:pPr>
            <a:r>
              <a:rPr lang="pl-PL" dirty="0" smtClean="0"/>
              <a:t>Tarka do prania z 1850r.</a:t>
            </a:r>
            <a:endParaRPr lang="pl-PL"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14400" y="273050"/>
            <a:ext cx="7772400" cy="995710"/>
          </a:xfrm>
        </p:spPr>
        <p:txBody>
          <a:bodyPr>
            <a:noAutofit/>
          </a:bodyPr>
          <a:lstStyle/>
          <a:p>
            <a:pPr algn="ctr"/>
            <a:r>
              <a:rPr lang="pl-PL" sz="3400" dirty="0" smtClean="0">
                <a:solidFill>
                  <a:schemeClr val="tx1"/>
                </a:solidFill>
              </a:rPr>
              <a:t>Pamiątka rodzinna Adama Bednarczyka</a:t>
            </a:r>
            <a:endParaRPr lang="pl-PL" sz="3400" dirty="0">
              <a:solidFill>
                <a:schemeClr val="tx1"/>
              </a:solidFill>
            </a:endParaRPr>
          </a:p>
        </p:txBody>
      </p:sp>
      <p:sp>
        <p:nvSpPr>
          <p:cNvPr id="5" name="Symbol zastępczy tekstu 4"/>
          <p:cNvSpPr>
            <a:spLocks noGrp="1"/>
          </p:cNvSpPr>
          <p:nvPr>
            <p:ph type="body" idx="1"/>
          </p:nvPr>
        </p:nvSpPr>
        <p:spPr>
          <a:xfrm>
            <a:off x="914400" y="1124744"/>
            <a:ext cx="7546032" cy="1584176"/>
          </a:xfrm>
        </p:spPr>
        <p:txBody>
          <a:bodyPr/>
          <a:lstStyle/>
          <a:p>
            <a:pPr algn="ctr">
              <a:lnSpc>
                <a:spcPct val="150000"/>
              </a:lnSpc>
            </a:pPr>
            <a:r>
              <a:rPr lang="pl-PL" sz="2000" b="0" dirty="0" smtClean="0">
                <a:solidFill>
                  <a:schemeClr val="tx1"/>
                </a:solidFill>
              </a:rPr>
              <a:t>Te dwie książki są z około 1935 roku</a:t>
            </a:r>
            <a:r>
              <a:rPr lang="pl-PL" sz="2000" b="0" dirty="0" smtClean="0">
                <a:solidFill>
                  <a:schemeClr val="tx1"/>
                </a:solidFill>
              </a:rPr>
              <a:t>. Pradziadek Adasia kupował </a:t>
            </a:r>
            <a:r>
              <a:rPr lang="pl-PL" sz="2000" b="0" dirty="0" smtClean="0">
                <a:solidFill>
                  <a:schemeClr val="tx1"/>
                </a:solidFill>
              </a:rPr>
              <a:t>gazety, w których drukowane były fragmenty powieści, wycinał je i wklejał je w jedną książkę. </a:t>
            </a:r>
            <a:endParaRPr lang="pl-PL" sz="2000" b="0" dirty="0">
              <a:solidFill>
                <a:schemeClr val="tx1"/>
              </a:solidFill>
            </a:endParaRPr>
          </a:p>
        </p:txBody>
      </p:sp>
      <p:pic>
        <p:nvPicPr>
          <p:cNvPr id="9" name="Symbol zastępczy zawartości 8"/>
          <p:cNvPicPr>
            <a:picLocks noGrp="1"/>
          </p:cNvPicPr>
          <p:nvPr>
            <p:ph sz="half" idx="2"/>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683568" y="2996952"/>
            <a:ext cx="3733800" cy="280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Symbol zastępczy zawartości 9"/>
          <p:cNvPicPr>
            <a:picLocks noGrp="1"/>
          </p:cNvPicPr>
          <p:nvPr>
            <p:ph sz="half" idx="4"/>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5148064" y="3284984"/>
            <a:ext cx="3733800" cy="2800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7467600" cy="634082"/>
          </a:xfrm>
        </p:spPr>
        <p:txBody>
          <a:bodyPr>
            <a:normAutofit/>
          </a:bodyPr>
          <a:lstStyle/>
          <a:p>
            <a:pPr algn="ctr"/>
            <a:r>
              <a:rPr lang="pl-PL" sz="2400" dirty="0" smtClean="0">
                <a:solidFill>
                  <a:schemeClr val="tx1"/>
                </a:solidFill>
              </a:rPr>
              <a:t>Aparat marki ,,</a:t>
            </a:r>
            <a:r>
              <a:rPr lang="pl-PL" sz="2400" dirty="0" err="1" smtClean="0">
                <a:solidFill>
                  <a:schemeClr val="tx1"/>
                </a:solidFill>
              </a:rPr>
              <a:t>Zorkij</a:t>
            </a:r>
            <a:r>
              <a:rPr lang="pl-PL" sz="2400" dirty="0" smtClean="0">
                <a:solidFill>
                  <a:schemeClr val="tx1"/>
                </a:solidFill>
              </a:rPr>
              <a:t>”</a:t>
            </a:r>
            <a:endParaRPr lang="pl-PL" sz="2400" dirty="0">
              <a:solidFill>
                <a:schemeClr val="tx1"/>
              </a:solidFill>
            </a:endParaRPr>
          </a:p>
        </p:txBody>
      </p:sp>
      <p:pic>
        <p:nvPicPr>
          <p:cNvPr id="5" name="Symbol zastępczy zawartości 4"/>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2267744" y="1484784"/>
            <a:ext cx="4038600" cy="2595939"/>
          </a:xfrm>
          <a:prstGeom prst="rect">
            <a:avLst/>
          </a:prstGeom>
        </p:spPr>
      </p:pic>
      <p:sp>
        <p:nvSpPr>
          <p:cNvPr id="4" name="Symbol zastępczy zawartości 3"/>
          <p:cNvSpPr>
            <a:spLocks noGrp="1"/>
          </p:cNvSpPr>
          <p:nvPr>
            <p:ph sz="quarter" idx="2"/>
          </p:nvPr>
        </p:nvSpPr>
        <p:spPr>
          <a:xfrm>
            <a:off x="683568" y="4581128"/>
            <a:ext cx="8003232" cy="1800200"/>
          </a:xfrm>
        </p:spPr>
        <p:txBody>
          <a:bodyPr/>
          <a:lstStyle/>
          <a:p>
            <a:pPr algn="ctr">
              <a:lnSpc>
                <a:spcPct val="150000"/>
              </a:lnSpc>
              <a:buNone/>
            </a:pPr>
            <a:r>
              <a:rPr lang="pl-PL" dirty="0" smtClean="0"/>
              <a:t>Aparat należał do pradziadka Patryka Kozubka, który go kupił na Krymie podczas wycieczki.</a:t>
            </a:r>
            <a:endParaRPr lang="pl-PL"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chemeClr val="tx1"/>
                </a:solidFill>
              </a:rPr>
              <a:t>Pamiątka rodzinna Adama Bednarczyka</a:t>
            </a:r>
            <a:endParaRPr lang="pl-PL" dirty="0">
              <a:solidFill>
                <a:schemeClr val="tx1"/>
              </a:solidFill>
            </a:endParaRPr>
          </a:p>
        </p:txBody>
      </p:sp>
      <p:sp>
        <p:nvSpPr>
          <p:cNvPr id="6" name="Symbol zastępczy zawartości 5"/>
          <p:cNvSpPr>
            <a:spLocks noGrp="1"/>
          </p:cNvSpPr>
          <p:nvPr>
            <p:ph sz="half" idx="4"/>
          </p:nvPr>
        </p:nvSpPr>
        <p:spPr/>
        <p:txBody>
          <a:bodyPr/>
          <a:lstStyle/>
          <a:p>
            <a:pPr algn="ctr">
              <a:lnSpc>
                <a:spcPct val="150000"/>
              </a:lnSpc>
            </a:pPr>
            <a:r>
              <a:rPr lang="pl-PL" dirty="0" smtClean="0"/>
              <a:t>Książka “Pan Tadeusz” Adama </a:t>
            </a:r>
            <a:r>
              <a:rPr lang="pl-PL" dirty="0" smtClean="0"/>
              <a:t>Mickiewicza z 1834r. </a:t>
            </a:r>
            <a:r>
              <a:rPr lang="pl-PL" dirty="0" smtClean="0"/>
              <a:t>Właścicielem </a:t>
            </a:r>
            <a:r>
              <a:rPr lang="pl-PL" dirty="0" smtClean="0"/>
              <a:t>tej książki był pradziadek Adasia. </a:t>
            </a:r>
            <a:endParaRPr lang="pl-PL" dirty="0"/>
          </a:p>
        </p:txBody>
      </p:sp>
      <p:pic>
        <p:nvPicPr>
          <p:cNvPr id="7" name="Symbol zastępczy zawartości 6"/>
          <p:cNvPicPr>
            <a:picLocks noGrp="1"/>
          </p:cNvPicPr>
          <p:nvPr>
            <p:ph sz="half" idx="2"/>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1547664" y="1700808"/>
            <a:ext cx="291465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914400" y="274638"/>
            <a:ext cx="7772400" cy="1426170"/>
          </a:xfrm>
        </p:spPr>
        <p:txBody>
          <a:bodyPr>
            <a:noAutofit/>
          </a:bodyPr>
          <a:lstStyle/>
          <a:p>
            <a:pPr algn="ctr"/>
            <a:r>
              <a:rPr lang="pl-PL" sz="3000" dirty="0" smtClean="0">
                <a:solidFill>
                  <a:schemeClr val="tx1"/>
                </a:solidFill>
              </a:rPr>
              <a:t>Zdjęcia prababci i pradziadka Adama Bednarczyka. Zdjęcia pochodzą z 1920r. </a:t>
            </a:r>
            <a:r>
              <a:rPr lang="pl-PL" sz="3000" dirty="0" smtClean="0">
                <a:solidFill>
                  <a:schemeClr val="tx1"/>
                </a:solidFill>
              </a:rPr>
              <a:t>i</a:t>
            </a:r>
            <a:r>
              <a:rPr lang="pl-PL" sz="3000" dirty="0" smtClean="0">
                <a:solidFill>
                  <a:schemeClr val="tx1"/>
                </a:solidFill>
              </a:rPr>
              <a:t> 1944r.</a:t>
            </a:r>
            <a:endParaRPr lang="pl-PL" sz="3000" dirty="0">
              <a:solidFill>
                <a:schemeClr val="tx1"/>
              </a:solidFill>
            </a:endParaRPr>
          </a:p>
        </p:txBody>
      </p:sp>
      <p:pic>
        <p:nvPicPr>
          <p:cNvPr id="10" name="Obraz 9"/>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2627784" y="4293096"/>
            <a:ext cx="3798168" cy="2362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Obraz 10"/>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6228184" y="1772816"/>
            <a:ext cx="1872208"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az 11"/>
          <p:cNvPicPr/>
          <p:nvPr/>
        </p:nvPicPr>
        <p:blipFill>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a:xfrm>
            <a:off x="827584" y="1628800"/>
            <a:ext cx="1944216"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p:cNvPicPr>
          <p:nvPr>
            <p:ph sz="quarter" idx="1"/>
          </p:nvPr>
        </p:nvPicPr>
        <p:blipFill>
          <a:blip r:embed="rId2" cstate="print">
            <a:extLst>
              <a:ext uri="{28A0092B-C50C-407E-A947-70E740481C1C}">
                <a14:useLocalDpi xmlns:a14="http://schemas.microsoft.com/office/drawing/2010/main" xmlns="" val="0"/>
              </a:ext>
            </a:extLst>
          </a:blip>
          <a:stretch>
            <a:fillRect/>
          </a:stretch>
        </p:blipFill>
        <p:spPr>
          <a:xfrm>
            <a:off x="827584" y="1124744"/>
            <a:ext cx="3496816" cy="4572000"/>
          </a:xfrm>
          <a:prstGeom prst="rect">
            <a:avLst/>
          </a:prstGeom>
        </p:spPr>
      </p:pic>
      <p:sp>
        <p:nvSpPr>
          <p:cNvPr id="4" name="Symbol zastępczy zawartości 3"/>
          <p:cNvSpPr>
            <a:spLocks noGrp="1"/>
          </p:cNvSpPr>
          <p:nvPr>
            <p:ph sz="quarter" idx="2"/>
          </p:nvPr>
        </p:nvSpPr>
        <p:spPr>
          <a:xfrm>
            <a:off x="4499992" y="1052736"/>
            <a:ext cx="3960440" cy="5119464"/>
          </a:xfrm>
        </p:spPr>
        <p:txBody>
          <a:bodyPr>
            <a:normAutofit fontScale="92500" lnSpcReduction="10000"/>
          </a:bodyPr>
          <a:lstStyle/>
          <a:p>
            <a:pPr algn="ctr">
              <a:lnSpc>
                <a:spcPct val="150000"/>
              </a:lnSpc>
              <a:buNone/>
            </a:pPr>
            <a:r>
              <a:rPr lang="pl-PL" dirty="0" smtClean="0"/>
              <a:t>Szafa ta należała do prababci Patryka, która po II wojnie światowej wyruszyła wraz z prababcią </a:t>
            </a:r>
          </a:p>
          <a:p>
            <a:pPr algn="ctr">
              <a:lnSpc>
                <a:spcPct val="150000"/>
              </a:lnSpc>
              <a:buNone/>
            </a:pPr>
            <a:r>
              <a:rPr lang="pl-PL" dirty="0" smtClean="0"/>
              <a:t>w długą podróż-</a:t>
            </a:r>
          </a:p>
          <a:p>
            <a:pPr algn="ctr">
              <a:lnSpc>
                <a:spcPct val="150000"/>
              </a:lnSpc>
              <a:buNone/>
            </a:pPr>
            <a:r>
              <a:rPr lang="pl-PL" dirty="0" smtClean="0"/>
              <a:t> z terenów dzisiejszej Białorusi, przez Szczecin, do Kielc.</a:t>
            </a:r>
            <a:endParaRPr lang="pl-P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Autofit/>
          </a:bodyPr>
          <a:lstStyle/>
          <a:p>
            <a:pPr algn="ctr">
              <a:lnSpc>
                <a:spcPct val="150000"/>
              </a:lnSpc>
            </a:pPr>
            <a:r>
              <a:rPr lang="pl-PL" sz="2400" dirty="0" smtClean="0">
                <a:solidFill>
                  <a:schemeClr val="tx1"/>
                </a:solidFill>
              </a:rPr>
              <a:t>Moneta z 1923r., którą otrzymała Wiktoria Gad </a:t>
            </a:r>
            <a:br>
              <a:rPr lang="pl-PL" sz="2400" dirty="0" smtClean="0">
                <a:solidFill>
                  <a:schemeClr val="tx1"/>
                </a:solidFill>
              </a:rPr>
            </a:br>
            <a:r>
              <a:rPr lang="pl-PL" sz="2400" dirty="0" smtClean="0">
                <a:solidFill>
                  <a:schemeClr val="tx1"/>
                </a:solidFill>
              </a:rPr>
              <a:t>od swojego Dziadka.</a:t>
            </a:r>
            <a:endParaRPr lang="pl-PL" sz="2400" dirty="0">
              <a:solidFill>
                <a:schemeClr val="tx1"/>
              </a:solidFill>
            </a:endParaRPr>
          </a:p>
        </p:txBody>
      </p:sp>
      <p:pic>
        <p:nvPicPr>
          <p:cNvPr id="8" name="Symbol zastępczy zawartości 7" descr="moneta 1.jpg"/>
          <p:cNvPicPr>
            <a:picLocks noGrp="1" noChangeAspect="1"/>
          </p:cNvPicPr>
          <p:nvPr>
            <p:ph sz="quarter" idx="1"/>
          </p:nvPr>
        </p:nvPicPr>
        <p:blipFill>
          <a:blip r:embed="rId2" cstate="print"/>
          <a:stretch>
            <a:fillRect/>
          </a:stretch>
        </p:blipFill>
        <p:spPr>
          <a:xfrm>
            <a:off x="1503362" y="1447800"/>
            <a:ext cx="2571750" cy="4572000"/>
          </a:xfrm>
        </p:spPr>
      </p:pic>
      <p:pic>
        <p:nvPicPr>
          <p:cNvPr id="9" name="Symbol zastępczy zawartości 8" descr="moneta 2.jpg"/>
          <p:cNvPicPr>
            <a:picLocks noGrp="1" noChangeAspect="1"/>
          </p:cNvPicPr>
          <p:nvPr>
            <p:ph sz="quarter" idx="2"/>
          </p:nvPr>
        </p:nvPicPr>
        <p:blipFill>
          <a:blip r:embed="rId3" cstate="print"/>
          <a:stretch>
            <a:fillRect/>
          </a:stretch>
        </p:blipFill>
        <p:spPr>
          <a:xfrm>
            <a:off x="5522912" y="1447800"/>
            <a:ext cx="2571750" cy="4572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p:txBody>
          <a:bodyPr/>
          <a:lstStyle/>
          <a:p>
            <a:pPr algn="ctr"/>
            <a:r>
              <a:rPr lang="pl-PL" dirty="0" smtClean="0">
                <a:solidFill>
                  <a:schemeClr val="tx1"/>
                </a:solidFill>
              </a:rPr>
              <a:t>Pamiątki rodzinne Darii Lis</a:t>
            </a:r>
            <a:endParaRPr lang="pl-PL" dirty="0">
              <a:solidFill>
                <a:schemeClr val="tx1"/>
              </a:solidFill>
            </a:endParaRPr>
          </a:p>
        </p:txBody>
      </p:sp>
      <p:sp>
        <p:nvSpPr>
          <p:cNvPr id="11" name="Symbol zastępczy tekstu 10"/>
          <p:cNvSpPr>
            <a:spLocks noGrp="1"/>
          </p:cNvSpPr>
          <p:nvPr>
            <p:ph type="body" idx="1"/>
          </p:nvPr>
        </p:nvSpPr>
        <p:spPr>
          <a:xfrm>
            <a:off x="457200" y="1569720"/>
            <a:ext cx="3657600" cy="995184"/>
          </a:xfrm>
        </p:spPr>
        <p:txBody>
          <a:bodyPr>
            <a:normAutofit fontScale="77500" lnSpcReduction="20000"/>
          </a:bodyPr>
          <a:lstStyle/>
          <a:p>
            <a:pPr algn="ctr">
              <a:lnSpc>
                <a:spcPct val="170000"/>
              </a:lnSpc>
            </a:pPr>
            <a:r>
              <a:rPr lang="pl-PL" b="0" dirty="0" smtClean="0">
                <a:solidFill>
                  <a:schemeClr val="tx1"/>
                </a:solidFill>
              </a:rPr>
              <a:t>Portfel, którego właścicielem był pradziadek Darii.</a:t>
            </a:r>
            <a:endParaRPr lang="pl-PL" b="0" dirty="0">
              <a:solidFill>
                <a:schemeClr val="tx1"/>
              </a:solidFill>
            </a:endParaRPr>
          </a:p>
        </p:txBody>
      </p:sp>
      <p:sp>
        <p:nvSpPr>
          <p:cNvPr id="13" name="Symbol zastępczy tekstu 12"/>
          <p:cNvSpPr>
            <a:spLocks noGrp="1"/>
          </p:cNvSpPr>
          <p:nvPr>
            <p:ph type="body" sz="half" idx="3"/>
          </p:nvPr>
        </p:nvSpPr>
        <p:spPr>
          <a:xfrm>
            <a:off x="4860032" y="1772816"/>
            <a:ext cx="3456384" cy="1512168"/>
          </a:xfrm>
        </p:spPr>
        <p:txBody>
          <a:bodyPr>
            <a:normAutofit fontScale="70000" lnSpcReduction="20000"/>
          </a:bodyPr>
          <a:lstStyle/>
          <a:p>
            <a:endParaRPr lang="pl-PL" dirty="0" smtClean="0"/>
          </a:p>
          <a:p>
            <a:pPr algn="ctr">
              <a:lnSpc>
                <a:spcPct val="160000"/>
              </a:lnSpc>
            </a:pPr>
            <a:r>
              <a:rPr lang="pl-PL" b="0" dirty="0" smtClean="0">
                <a:solidFill>
                  <a:schemeClr val="tx1"/>
                </a:solidFill>
              </a:rPr>
              <a:t>Książka ,,</a:t>
            </a:r>
            <a:r>
              <a:rPr lang="pl-PL" b="0" dirty="0" err="1" smtClean="0">
                <a:solidFill>
                  <a:schemeClr val="tx1"/>
                </a:solidFill>
              </a:rPr>
              <a:t>Gavroche</a:t>
            </a:r>
            <a:r>
              <a:rPr lang="pl-PL" b="0" dirty="0" smtClean="0">
                <a:solidFill>
                  <a:schemeClr val="tx1"/>
                </a:solidFill>
              </a:rPr>
              <a:t>” jest pamiątką po babci Darii. Wydana została w 1960r.</a:t>
            </a:r>
          </a:p>
          <a:p>
            <a:endParaRPr lang="pl-PL" dirty="0"/>
          </a:p>
        </p:txBody>
      </p:sp>
      <p:pic>
        <p:nvPicPr>
          <p:cNvPr id="15" name="Symbol zastępczy zawartości 4"/>
          <p:cNvPicPr>
            <a:picLocks noGrp="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827584" y="3068960"/>
            <a:ext cx="2685332" cy="23014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Symbol zastępczy zawartości 4"/>
          <p:cNvPicPr>
            <a:picLocks noGrp="1"/>
          </p:cNvPicPr>
          <p:nvPr>
            <p:ph sz="half" idx="4"/>
          </p:nvPr>
        </p:nvPicPr>
        <p:blipFill>
          <a:blip r:embed="rId3" cstate="print">
            <a:extLst>
              <a:ext uri="{28A0092B-C50C-407E-A947-70E740481C1C}">
                <a14:useLocalDpi xmlns:a14="http://schemas.microsoft.com/office/drawing/2010/main" xmlns="" val="0"/>
              </a:ext>
            </a:extLst>
          </a:blip>
          <a:stretch>
            <a:fillRect/>
          </a:stretch>
        </p:blipFill>
        <p:spPr>
          <a:xfrm>
            <a:off x="5600007" y="3284912"/>
            <a:ext cx="2439785" cy="1812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chemeClr val="tx1"/>
                </a:solidFill>
              </a:rPr>
              <a:t>Rodzinna pamiątka </a:t>
            </a:r>
            <a:br>
              <a:rPr lang="pl-PL" dirty="0" smtClean="0">
                <a:solidFill>
                  <a:schemeClr val="tx1"/>
                </a:solidFill>
              </a:rPr>
            </a:br>
            <a:r>
              <a:rPr lang="pl-PL" dirty="0" smtClean="0">
                <a:solidFill>
                  <a:schemeClr val="tx1"/>
                </a:solidFill>
              </a:rPr>
              <a:t>Wiktorii Zapały</a:t>
            </a:r>
            <a:endParaRPr lang="pl-PL" dirty="0"/>
          </a:p>
        </p:txBody>
      </p:sp>
      <p:pic>
        <p:nvPicPr>
          <p:cNvPr id="5" name="Symbol zastępczy zawartości 4" descr="wazon 1.jpg"/>
          <p:cNvPicPr>
            <a:picLocks noGrp="1" noChangeAspect="1"/>
          </p:cNvPicPr>
          <p:nvPr>
            <p:ph sz="quarter" idx="1"/>
          </p:nvPr>
        </p:nvPicPr>
        <p:blipFill>
          <a:blip r:embed="rId2" cstate="print"/>
          <a:stretch>
            <a:fillRect/>
          </a:stretch>
        </p:blipFill>
        <p:spPr>
          <a:xfrm>
            <a:off x="1074737" y="1447800"/>
            <a:ext cx="3429000" cy="4572000"/>
          </a:xfrm>
        </p:spPr>
      </p:pic>
      <p:sp>
        <p:nvSpPr>
          <p:cNvPr id="4" name="Symbol zastępczy zawartości 3"/>
          <p:cNvSpPr>
            <a:spLocks noGrp="1"/>
          </p:cNvSpPr>
          <p:nvPr>
            <p:ph sz="quarter" idx="2"/>
          </p:nvPr>
        </p:nvSpPr>
        <p:spPr>
          <a:xfrm>
            <a:off x="4648200" y="2564904"/>
            <a:ext cx="4038600" cy="3561259"/>
          </a:xfrm>
        </p:spPr>
        <p:txBody>
          <a:bodyPr/>
          <a:lstStyle/>
          <a:p>
            <a:pPr marL="0" indent="0" algn="ctr">
              <a:lnSpc>
                <a:spcPct val="150000"/>
              </a:lnSpc>
              <a:buNone/>
            </a:pPr>
            <a:r>
              <a:rPr lang="pl-PL" dirty="0" smtClean="0"/>
              <a:t>Wazon ten powstał </a:t>
            </a:r>
          </a:p>
          <a:p>
            <a:pPr marL="0" indent="0" algn="ctr">
              <a:lnSpc>
                <a:spcPct val="150000"/>
              </a:lnSpc>
              <a:buNone/>
            </a:pPr>
            <a:r>
              <a:rPr lang="pl-PL" dirty="0" smtClean="0"/>
              <a:t>w 1889r. i należał </a:t>
            </a:r>
          </a:p>
          <a:p>
            <a:pPr marL="0" indent="0" algn="ctr">
              <a:lnSpc>
                <a:spcPct val="150000"/>
              </a:lnSpc>
              <a:buNone/>
            </a:pPr>
            <a:r>
              <a:rPr lang="pl-PL" dirty="0" smtClean="0"/>
              <a:t>do pradziadków Wiktorii.</a:t>
            </a:r>
            <a:endParaRPr lang="pl-P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57200" y="273050"/>
            <a:ext cx="7543800" cy="707678"/>
          </a:xfrm>
        </p:spPr>
        <p:txBody>
          <a:bodyPr>
            <a:normAutofit fontScale="90000"/>
          </a:bodyPr>
          <a:lstStyle/>
          <a:p>
            <a:pPr algn="ctr"/>
            <a:r>
              <a:rPr lang="pl-PL" dirty="0" smtClean="0">
                <a:solidFill>
                  <a:schemeClr val="tx1"/>
                </a:solidFill>
              </a:rPr>
              <a:t>Pamiątki rodzinne Ali Błaszczyk</a:t>
            </a:r>
            <a:endParaRPr lang="pl-PL" dirty="0">
              <a:solidFill>
                <a:schemeClr val="tx1"/>
              </a:solidFill>
            </a:endParaRPr>
          </a:p>
        </p:txBody>
      </p:sp>
      <p:sp>
        <p:nvSpPr>
          <p:cNvPr id="6" name="Symbol zastępczy tekstu 5"/>
          <p:cNvSpPr>
            <a:spLocks noGrp="1"/>
          </p:cNvSpPr>
          <p:nvPr>
            <p:ph type="body" idx="1"/>
          </p:nvPr>
        </p:nvSpPr>
        <p:spPr>
          <a:xfrm>
            <a:off x="457200" y="908720"/>
            <a:ext cx="3657600" cy="1319368"/>
          </a:xfrm>
        </p:spPr>
        <p:txBody>
          <a:bodyPr>
            <a:normAutofit fontScale="77500" lnSpcReduction="20000"/>
          </a:bodyPr>
          <a:lstStyle/>
          <a:p>
            <a:endParaRPr lang="pl-PL" dirty="0" smtClean="0"/>
          </a:p>
          <a:p>
            <a:pPr algn="ctr">
              <a:lnSpc>
                <a:spcPct val="170000"/>
              </a:lnSpc>
            </a:pPr>
            <a:r>
              <a:rPr lang="pl-PL" b="0" dirty="0" smtClean="0">
                <a:solidFill>
                  <a:schemeClr val="tx1"/>
                </a:solidFill>
              </a:rPr>
              <a:t>Najstarsza moneta w domu Ali pochodzi aż z 1893r. </a:t>
            </a:r>
          </a:p>
          <a:p>
            <a:endParaRPr lang="pl-PL" dirty="0"/>
          </a:p>
        </p:txBody>
      </p:sp>
      <p:sp>
        <p:nvSpPr>
          <p:cNvPr id="8" name="Symbol zastępczy tekstu 7"/>
          <p:cNvSpPr>
            <a:spLocks noGrp="1"/>
          </p:cNvSpPr>
          <p:nvPr>
            <p:ph type="body" sz="half" idx="3"/>
          </p:nvPr>
        </p:nvSpPr>
        <p:spPr>
          <a:xfrm>
            <a:off x="4499992" y="908720"/>
            <a:ext cx="3960440" cy="1319368"/>
          </a:xfrm>
        </p:spPr>
        <p:txBody>
          <a:bodyPr>
            <a:normAutofit fontScale="70000" lnSpcReduction="20000"/>
          </a:bodyPr>
          <a:lstStyle/>
          <a:p>
            <a:pPr algn="ctr">
              <a:lnSpc>
                <a:spcPct val="150000"/>
              </a:lnSpc>
            </a:pPr>
            <a:r>
              <a:rPr lang="pl-PL" b="0" dirty="0" smtClean="0">
                <a:solidFill>
                  <a:schemeClr val="tx1"/>
                </a:solidFill>
              </a:rPr>
              <a:t>Plakietka upamiętniająca </a:t>
            </a:r>
          </a:p>
          <a:p>
            <a:pPr algn="ctr">
              <a:lnSpc>
                <a:spcPct val="150000"/>
              </a:lnSpc>
            </a:pPr>
            <a:r>
              <a:rPr lang="pl-PL" b="0" dirty="0" smtClean="0">
                <a:solidFill>
                  <a:schemeClr val="tx1"/>
                </a:solidFill>
              </a:rPr>
              <a:t>130 rocznicę urodzin</a:t>
            </a:r>
          </a:p>
          <a:p>
            <a:pPr algn="ctr">
              <a:lnSpc>
                <a:spcPct val="150000"/>
              </a:lnSpc>
            </a:pPr>
            <a:r>
              <a:rPr lang="pl-PL" b="0" dirty="0" smtClean="0">
                <a:solidFill>
                  <a:schemeClr val="tx1"/>
                </a:solidFill>
              </a:rPr>
              <a:t> Henryka Sienkiewicza.</a:t>
            </a:r>
            <a:endParaRPr lang="pl-PL" b="0" dirty="0">
              <a:solidFill>
                <a:schemeClr val="tx1"/>
              </a:solidFill>
            </a:endParaRPr>
          </a:p>
        </p:txBody>
      </p:sp>
      <p:pic>
        <p:nvPicPr>
          <p:cNvPr id="10" name="Symbol zastępczy zawartości 9" descr="kopiejka.jpg"/>
          <p:cNvPicPr>
            <a:picLocks noGrp="1" noChangeAspect="1"/>
          </p:cNvPicPr>
          <p:nvPr>
            <p:ph sz="half" idx="2"/>
          </p:nvPr>
        </p:nvPicPr>
        <p:blipFill>
          <a:blip r:embed="rId2" cstate="print"/>
          <a:stretch>
            <a:fillRect/>
          </a:stretch>
        </p:blipFill>
        <p:spPr>
          <a:xfrm>
            <a:off x="899592" y="2204864"/>
            <a:ext cx="2914650" cy="3886200"/>
          </a:xfrm>
        </p:spPr>
      </p:pic>
      <p:pic>
        <p:nvPicPr>
          <p:cNvPr id="11" name="Symbol zastępczy zawartości 10" descr="h. sienkiewicz.jpg"/>
          <p:cNvPicPr>
            <a:picLocks noGrp="1" noChangeAspect="1"/>
          </p:cNvPicPr>
          <p:nvPr>
            <p:ph sz="half" idx="4"/>
          </p:nvPr>
        </p:nvPicPr>
        <p:blipFill>
          <a:blip r:embed="rId3" cstate="print"/>
          <a:stretch>
            <a:fillRect/>
          </a:stretch>
        </p:blipFill>
        <p:spPr>
          <a:xfrm>
            <a:off x="5362575" y="2247900"/>
            <a:ext cx="2914650" cy="3886200"/>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pitał">
  <a:themeElements>
    <a:clrScheme name="Kapitał">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nergetyczn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pitał">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196</TotalTime>
  <Words>914</Words>
  <Application>Microsoft Office PowerPoint</Application>
  <PresentationFormat>Pokaz na ekranie (4:3)</PresentationFormat>
  <Paragraphs>103</Paragraphs>
  <Slides>41</Slides>
  <Notes>0</Notes>
  <HiddenSlides>0</HiddenSlides>
  <MMClips>0</MMClips>
  <ScaleCrop>false</ScaleCrop>
  <HeadingPairs>
    <vt:vector size="4" baseType="variant">
      <vt:variant>
        <vt:lpstr>Motyw</vt:lpstr>
      </vt:variant>
      <vt:variant>
        <vt:i4>1</vt:i4>
      </vt:variant>
      <vt:variant>
        <vt:lpstr>Tytuły slajdów</vt:lpstr>
      </vt:variant>
      <vt:variant>
        <vt:i4>41</vt:i4>
      </vt:variant>
    </vt:vector>
  </HeadingPairs>
  <TitlesOfParts>
    <vt:vector size="42" baseType="lpstr">
      <vt:lpstr>Kapitał</vt:lpstr>
      <vt:lpstr>DETEKTYW PAMIĄTEK RODZINNYCH</vt:lpstr>
      <vt:lpstr>Baśnie J. Ch.Andersena należące do Dziadka Oliwii Zapały, który przekazał w prezencie swoim wnukom. Wydanie to jest z 1957r.</vt:lpstr>
      <vt:lpstr>Medal, który otrzymał pradziadek Patryka Kozubka.</vt:lpstr>
      <vt:lpstr>Aparat marki ,,Zorkij”</vt:lpstr>
      <vt:lpstr>Slajd 5</vt:lpstr>
      <vt:lpstr>Moneta z 1923r., którą otrzymała Wiktoria Gad  od swojego Dziadka.</vt:lpstr>
      <vt:lpstr>Pamiątki rodzinne Darii Lis</vt:lpstr>
      <vt:lpstr>Rodzinna pamiątka  Wiktorii Zapały</vt:lpstr>
      <vt:lpstr>Pamiątki rodzinne Ali Błaszczyk</vt:lpstr>
      <vt:lpstr>Rodzinne pamiątki Klaudii Buk</vt:lpstr>
      <vt:lpstr>Pismo Święte z 1925r.</vt:lpstr>
      <vt:lpstr>Pismo Święte- pamiątką rodzinną Julii Gaj</vt:lpstr>
      <vt:lpstr> Pamiątka rodzinna Anastazji Zdzymiry  Krzyż św. Jerzego- 4 stopnia odznaczenie  z okresu I wojny światowej, należący do pradziadka Anastazji.</vt:lpstr>
      <vt:lpstr>Pamiątki rodzinne Aleksandry Majek pochodzące z XIXw.                         i przekazywane z pokolenia na pokolenie</vt:lpstr>
      <vt:lpstr>Pamiątka rodzinna Ani Stępień- ,,JEZUS CHRYSTUS zapowiadający, żyjący widzialnie w świecie i żyjący w dziejach” z 1877r.</vt:lpstr>
      <vt:lpstr>,,JEZUS CHRYSTUS  zapowiadający, żyjący widzialnie               w świecie i żyjący  w dziejach” z 1877r.</vt:lpstr>
      <vt:lpstr>Pamiątka rodzinna Marcela Gaja- przepiękna pocztówka z 1926r.</vt:lpstr>
      <vt:lpstr>Maszyna do szycia należąca do praprababci Oskara Błaszczyka z ok. 1948.</vt:lpstr>
      <vt:lpstr>Porcelanowy półmisek jako prezent ślubny  babci Nikoli Zapały. Półmisek został stworzony ok. 1857r.</vt:lpstr>
      <vt:lpstr>Pamiątka rodzinna Kasi Met- akt notarialny z 1938r. dotyczący spadku, który otrzymała praprababcia Kasi. </vt:lpstr>
      <vt:lpstr>Pamiątka rodzinna Kasi Piestrzyniewicz odkryta podczas renowacji kredensu. Dokument sądowy z 1921r.</vt:lpstr>
      <vt:lpstr>Pamiątki rodzinne Julii Baraniak- monety z 1923r. Prawdopodobnie są to pierwsze pieniądze, które zarobił jako młody chłopiec pradziadek Julii- Antoni Baraniak.</vt:lpstr>
      <vt:lpstr>Pamiątki rodzinne Julii Baraniak</vt:lpstr>
      <vt:lpstr>Pamiątka rodzinna Natalii Gaj</vt:lpstr>
      <vt:lpstr>Pamiątki rodzinne Leny Zając</vt:lpstr>
      <vt:lpstr>Pamiątki rodzinne Leny Zając</vt:lpstr>
      <vt:lpstr>Pamiątka rodzinna Natalii Sujki</vt:lpstr>
      <vt:lpstr>Pamiątka rodzinna Liliany Kozubek</vt:lpstr>
      <vt:lpstr>Pamiątka rodzinna Igi Bodo</vt:lpstr>
      <vt:lpstr>Pamiątka rodzinna Amelii Krzemińskiej</vt:lpstr>
      <vt:lpstr>Rodzinne pamiątki Piotrka Orzechowskiego</vt:lpstr>
      <vt:lpstr>Pamiątki rodzinne Mikołaja Pisza</vt:lpstr>
      <vt:lpstr>Pamiątki rodzinne Agnieszki Smolarczyk</vt:lpstr>
      <vt:lpstr>Slajd 34</vt:lpstr>
      <vt:lpstr>Pamiątki rodzinne Michała Gawła</vt:lpstr>
      <vt:lpstr>Pamiątki rodzinne Michała Gawła</vt:lpstr>
      <vt:lpstr>Pamiątki rodzinne Michała Gawła</vt:lpstr>
      <vt:lpstr>Pamiątki rodzinne Michała Gawła</vt:lpstr>
      <vt:lpstr>Pamiątka rodzinna Adama Bednarczyka</vt:lpstr>
      <vt:lpstr>Pamiątka rodzinna Adama Bednarczyka</vt:lpstr>
      <vt:lpstr>Zdjęcia prababci i pradziadka Adama Bednarczyka. Zdjęcia pochodzą z 1920r. i 1944r.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DETEKTYW PAMIĄTEK RODZINNYCH</dc:title>
  <dc:creator>Dorota</dc:creator>
  <cp:lastModifiedBy>Dorota</cp:lastModifiedBy>
  <cp:revision>27</cp:revision>
  <dcterms:created xsi:type="dcterms:W3CDTF">2022-02-22T20:46:35Z</dcterms:created>
  <dcterms:modified xsi:type="dcterms:W3CDTF">2022-03-15T20:49:25Z</dcterms:modified>
</cp:coreProperties>
</file>